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2"/>
  </p:notesMasterIdLst>
  <p:sldIdLst>
    <p:sldId id="259" r:id="rId2"/>
    <p:sldId id="336" r:id="rId3"/>
    <p:sldId id="340" r:id="rId4"/>
    <p:sldId id="367" r:id="rId5"/>
    <p:sldId id="275" r:id="rId6"/>
    <p:sldId id="337" r:id="rId7"/>
    <p:sldId id="256" r:id="rId8"/>
    <p:sldId id="257" r:id="rId9"/>
    <p:sldId id="338" r:id="rId10"/>
    <p:sldId id="25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0936"/>
    <a:srgbClr val="EA9675"/>
    <a:srgbClr val="4331E7"/>
    <a:srgbClr val="7E55E6"/>
    <a:srgbClr val="613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42"/>
    <p:restoredTop sz="80085"/>
  </p:normalViewPr>
  <p:slideViewPr>
    <p:cSldViewPr snapToGrid="0" snapToObjects="1">
      <p:cViewPr varScale="1">
        <p:scale>
          <a:sx n="84" d="100"/>
          <a:sy n="84" d="100"/>
        </p:scale>
        <p:origin x="208" y="48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B41D7-C603-2C44-ACE2-823B74918809}" type="doc">
      <dgm:prSet loTypeId="urn:microsoft.com/office/officeart/2005/8/layout/arrow3" loCatId="relationship" qsTypeId="urn:microsoft.com/office/officeart/2005/8/quickstyle/simple4" qsCatId="simple" csTypeId="urn:microsoft.com/office/officeart/2005/8/colors/accent0_3" csCatId="mainScheme" phldr="1"/>
      <dgm:spPr/>
      <dgm:t>
        <a:bodyPr/>
        <a:lstStyle/>
        <a:p>
          <a:endParaRPr lang="en-US"/>
        </a:p>
      </dgm:t>
    </dgm:pt>
    <dgm:pt modelId="{00E5AA9E-7847-3F40-AC29-09E5D486482C}">
      <dgm:prSet phldrT="[Text]" custT="1"/>
      <dgm:spPr/>
      <dgm:t>
        <a:bodyPr/>
        <a:lstStyle/>
        <a:p>
          <a:r>
            <a:rPr lang="en-US" sz="2400" b="1" dirty="0">
              <a:solidFill>
                <a:schemeClr val="tx1"/>
              </a:solidFill>
            </a:rPr>
            <a:t>PLAY</a:t>
          </a:r>
        </a:p>
        <a:p>
          <a:r>
            <a:rPr lang="en-US" sz="2400" b="1" dirty="0">
              <a:solidFill>
                <a:schemeClr val="tx1"/>
              </a:solidFill>
            </a:rPr>
            <a:t>FUN </a:t>
          </a:r>
        </a:p>
      </dgm:t>
    </dgm:pt>
    <dgm:pt modelId="{AAE5DFD8-F40E-BD4D-9C7E-C368E5DF7AEA}" type="parTrans" cxnId="{2A00042D-E179-AC46-B39F-F9E76CF83DFE}">
      <dgm:prSet/>
      <dgm:spPr/>
      <dgm:t>
        <a:bodyPr/>
        <a:lstStyle/>
        <a:p>
          <a:endParaRPr lang="en-US"/>
        </a:p>
      </dgm:t>
    </dgm:pt>
    <dgm:pt modelId="{11070A00-62E3-6546-8135-FD68A1D0E651}" type="sibTrans" cxnId="{2A00042D-E179-AC46-B39F-F9E76CF83DFE}">
      <dgm:prSet/>
      <dgm:spPr/>
      <dgm:t>
        <a:bodyPr/>
        <a:lstStyle/>
        <a:p>
          <a:endParaRPr lang="en-US"/>
        </a:p>
      </dgm:t>
    </dgm:pt>
    <dgm:pt modelId="{96400DD0-FEF3-5B42-BF26-22F06F4F2D18}">
      <dgm:prSet phldrT="[Text]" custT="1"/>
      <dgm:spPr/>
      <dgm:t>
        <a:bodyPr/>
        <a:lstStyle/>
        <a:p>
          <a:r>
            <a:rPr lang="en-US" sz="2800" b="1" dirty="0">
              <a:solidFill>
                <a:schemeClr val="tx1"/>
              </a:solidFill>
            </a:rPr>
            <a:t>Stress</a:t>
          </a:r>
        </a:p>
      </dgm:t>
    </dgm:pt>
    <dgm:pt modelId="{0E14ECEF-9284-B547-A0DE-E07FBE0D9DC6}" type="parTrans" cxnId="{C5022670-C9DD-CD48-873B-8B4B4F5C7213}">
      <dgm:prSet/>
      <dgm:spPr/>
      <dgm:t>
        <a:bodyPr/>
        <a:lstStyle/>
        <a:p>
          <a:endParaRPr lang="en-US"/>
        </a:p>
      </dgm:t>
    </dgm:pt>
    <dgm:pt modelId="{6C17EDF6-D3A7-F847-9477-28475BB309AE}" type="sibTrans" cxnId="{C5022670-C9DD-CD48-873B-8B4B4F5C7213}">
      <dgm:prSet/>
      <dgm:spPr/>
      <dgm:t>
        <a:bodyPr/>
        <a:lstStyle/>
        <a:p>
          <a:endParaRPr lang="en-US"/>
        </a:p>
      </dgm:t>
    </dgm:pt>
    <dgm:pt modelId="{B96BD926-AC67-E842-B88A-87890AD41B4A}" type="pres">
      <dgm:prSet presAssocID="{135B41D7-C603-2C44-ACE2-823B74918809}" presName="compositeShape" presStyleCnt="0">
        <dgm:presLayoutVars>
          <dgm:chMax val="2"/>
          <dgm:dir/>
          <dgm:resizeHandles val="exact"/>
        </dgm:presLayoutVars>
      </dgm:prSet>
      <dgm:spPr/>
    </dgm:pt>
    <dgm:pt modelId="{6E1FBFAD-FA4E-8F43-A2E9-10D5E523A010}" type="pres">
      <dgm:prSet presAssocID="{135B41D7-C603-2C44-ACE2-823B74918809}" presName="divider" presStyleLbl="fgShp" presStyleIdx="0" presStyleCnt="1" custLinFactNeighborX="-2469" custLinFactNeighborY="2525"/>
      <dgm:spPr>
        <a:solidFill>
          <a:schemeClr val="bg1"/>
        </a:solidFill>
      </dgm:spPr>
    </dgm:pt>
    <dgm:pt modelId="{B56CD34E-97C4-FE46-B645-B60599E5D4AB}" type="pres">
      <dgm:prSet presAssocID="{00E5AA9E-7847-3F40-AC29-09E5D486482C}" presName="downArrow" presStyleLbl="node1" presStyleIdx="0" presStyleCnt="2"/>
      <dgm:spPr>
        <a:solidFill>
          <a:schemeClr val="bg1"/>
        </a:solidFill>
      </dgm:spPr>
    </dgm:pt>
    <dgm:pt modelId="{6900CA82-5B74-3C44-963A-8DEDA78EC9A7}" type="pres">
      <dgm:prSet presAssocID="{00E5AA9E-7847-3F40-AC29-09E5D486482C}" presName="downArrowText" presStyleLbl="revTx" presStyleIdx="0" presStyleCnt="2">
        <dgm:presLayoutVars>
          <dgm:bulletEnabled val="1"/>
        </dgm:presLayoutVars>
      </dgm:prSet>
      <dgm:spPr/>
    </dgm:pt>
    <dgm:pt modelId="{5650966A-3920-D642-A5B2-CD86C23D7064}" type="pres">
      <dgm:prSet presAssocID="{96400DD0-FEF3-5B42-BF26-22F06F4F2D18}" presName="upArrow" presStyleLbl="node1" presStyleIdx="1" presStyleCnt="2"/>
      <dgm:spPr>
        <a:solidFill>
          <a:schemeClr val="bg1"/>
        </a:solidFill>
      </dgm:spPr>
    </dgm:pt>
    <dgm:pt modelId="{892E4BFC-57F0-254F-ABEA-A36B6DD31D97}" type="pres">
      <dgm:prSet presAssocID="{96400DD0-FEF3-5B42-BF26-22F06F4F2D18}" presName="upArrowText" presStyleLbl="revTx" presStyleIdx="1" presStyleCnt="2" custLinFactNeighborX="-18225" custLinFactNeighborY="0">
        <dgm:presLayoutVars>
          <dgm:bulletEnabled val="1"/>
        </dgm:presLayoutVars>
      </dgm:prSet>
      <dgm:spPr/>
    </dgm:pt>
  </dgm:ptLst>
  <dgm:cxnLst>
    <dgm:cxn modelId="{4F254E14-72BA-364F-99DA-21851976AC29}" type="presOf" srcId="{96400DD0-FEF3-5B42-BF26-22F06F4F2D18}" destId="{892E4BFC-57F0-254F-ABEA-A36B6DD31D97}" srcOrd="0" destOrd="0" presId="urn:microsoft.com/office/officeart/2005/8/layout/arrow3"/>
    <dgm:cxn modelId="{14C57C23-9151-2A41-9A42-478641FFB0C2}" type="presOf" srcId="{135B41D7-C603-2C44-ACE2-823B74918809}" destId="{B96BD926-AC67-E842-B88A-87890AD41B4A}" srcOrd="0" destOrd="0" presId="urn:microsoft.com/office/officeart/2005/8/layout/arrow3"/>
    <dgm:cxn modelId="{2A00042D-E179-AC46-B39F-F9E76CF83DFE}" srcId="{135B41D7-C603-2C44-ACE2-823B74918809}" destId="{00E5AA9E-7847-3F40-AC29-09E5D486482C}" srcOrd="0" destOrd="0" parTransId="{AAE5DFD8-F40E-BD4D-9C7E-C368E5DF7AEA}" sibTransId="{11070A00-62E3-6546-8135-FD68A1D0E651}"/>
    <dgm:cxn modelId="{C5022670-C9DD-CD48-873B-8B4B4F5C7213}" srcId="{135B41D7-C603-2C44-ACE2-823B74918809}" destId="{96400DD0-FEF3-5B42-BF26-22F06F4F2D18}" srcOrd="1" destOrd="0" parTransId="{0E14ECEF-9284-B547-A0DE-E07FBE0D9DC6}" sibTransId="{6C17EDF6-D3A7-F847-9477-28475BB309AE}"/>
    <dgm:cxn modelId="{8ED4FFB6-DCC3-AA47-B3A2-1998498C8F9F}" type="presOf" srcId="{00E5AA9E-7847-3F40-AC29-09E5D486482C}" destId="{6900CA82-5B74-3C44-963A-8DEDA78EC9A7}" srcOrd="0" destOrd="0" presId="urn:microsoft.com/office/officeart/2005/8/layout/arrow3"/>
    <dgm:cxn modelId="{14FE1F14-6910-834C-8F3F-08FC6894997A}" type="presParOf" srcId="{B96BD926-AC67-E842-B88A-87890AD41B4A}" destId="{6E1FBFAD-FA4E-8F43-A2E9-10D5E523A010}" srcOrd="0" destOrd="0" presId="urn:microsoft.com/office/officeart/2005/8/layout/arrow3"/>
    <dgm:cxn modelId="{2D848845-1481-6444-A9B0-3D2A517E6473}" type="presParOf" srcId="{B96BD926-AC67-E842-B88A-87890AD41B4A}" destId="{B56CD34E-97C4-FE46-B645-B60599E5D4AB}" srcOrd="1" destOrd="0" presId="urn:microsoft.com/office/officeart/2005/8/layout/arrow3"/>
    <dgm:cxn modelId="{00B621A7-CE3E-D54F-96AA-B7E2D38C9956}" type="presParOf" srcId="{B96BD926-AC67-E842-B88A-87890AD41B4A}" destId="{6900CA82-5B74-3C44-963A-8DEDA78EC9A7}" srcOrd="2" destOrd="0" presId="urn:microsoft.com/office/officeart/2005/8/layout/arrow3"/>
    <dgm:cxn modelId="{5C9B2B2E-8A1E-EA4F-8E5B-D2CF41CF7C7B}" type="presParOf" srcId="{B96BD926-AC67-E842-B88A-87890AD41B4A}" destId="{5650966A-3920-D642-A5B2-CD86C23D7064}" srcOrd="3" destOrd="0" presId="urn:microsoft.com/office/officeart/2005/8/layout/arrow3"/>
    <dgm:cxn modelId="{B268CB3B-66DA-EA46-AF32-4909A26DB77E}" type="presParOf" srcId="{B96BD926-AC67-E842-B88A-87890AD41B4A}" destId="{892E4BFC-57F0-254F-ABEA-A36B6DD31D97}"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FBFAD-FA4E-8F43-A2E9-10D5E523A010}">
      <dsp:nvSpPr>
        <dsp:cNvPr id="0" name=""/>
        <dsp:cNvSpPr/>
      </dsp:nvSpPr>
      <dsp:spPr>
        <a:xfrm rot="21300000">
          <a:off x="18409" y="1315057"/>
          <a:ext cx="5962258" cy="682768"/>
        </a:xfrm>
        <a:prstGeom prst="mathMinus">
          <a:avLst/>
        </a:prstGeom>
        <a:solidFill>
          <a:schemeClr val="bg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dsp:style>
    </dsp:sp>
    <dsp:sp modelId="{B56CD34E-97C4-FE46-B645-B60599E5D4AB}">
      <dsp:nvSpPr>
        <dsp:cNvPr id="0" name=""/>
        <dsp:cNvSpPr/>
      </dsp:nvSpPr>
      <dsp:spPr>
        <a:xfrm>
          <a:off x="719889" y="162614"/>
          <a:ext cx="1799723" cy="1300917"/>
        </a:xfrm>
        <a:prstGeom prst="downArrow">
          <a:avLst/>
        </a:prstGeom>
        <a:solidFill>
          <a:schemeClr val="bg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900CA82-5B74-3C44-963A-8DEDA78EC9A7}">
      <dsp:nvSpPr>
        <dsp:cNvPr id="0" name=""/>
        <dsp:cNvSpPr/>
      </dsp:nvSpPr>
      <dsp:spPr>
        <a:xfrm>
          <a:off x="3179511" y="0"/>
          <a:ext cx="1919704" cy="136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PLAY</a:t>
          </a:r>
        </a:p>
        <a:p>
          <a:pPr marL="0" lvl="0" indent="0" algn="ctr" defTabSz="1066800">
            <a:lnSpc>
              <a:spcPct val="90000"/>
            </a:lnSpc>
            <a:spcBef>
              <a:spcPct val="0"/>
            </a:spcBef>
            <a:spcAft>
              <a:spcPct val="35000"/>
            </a:spcAft>
            <a:buNone/>
          </a:pPr>
          <a:r>
            <a:rPr lang="en-US" sz="2400" b="1" kern="1200" dirty="0">
              <a:solidFill>
                <a:schemeClr val="tx1"/>
              </a:solidFill>
            </a:rPr>
            <a:t>FUN </a:t>
          </a:r>
        </a:p>
      </dsp:txBody>
      <dsp:txXfrm>
        <a:off x="3179511" y="0"/>
        <a:ext cx="1919704" cy="1365963"/>
      </dsp:txXfrm>
    </dsp:sp>
    <dsp:sp modelId="{5650966A-3920-D642-A5B2-CD86C23D7064}">
      <dsp:nvSpPr>
        <dsp:cNvPr id="0" name=""/>
        <dsp:cNvSpPr/>
      </dsp:nvSpPr>
      <dsp:spPr>
        <a:xfrm>
          <a:off x="3479465" y="1788761"/>
          <a:ext cx="1799723" cy="1300917"/>
        </a:xfrm>
        <a:prstGeom prst="upArrow">
          <a:avLst/>
        </a:prstGeom>
        <a:solidFill>
          <a:schemeClr val="bg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92E4BFC-57F0-254F-ABEA-A36B6DD31D97}">
      <dsp:nvSpPr>
        <dsp:cNvPr id="0" name=""/>
        <dsp:cNvSpPr/>
      </dsp:nvSpPr>
      <dsp:spPr>
        <a:xfrm>
          <a:off x="549995" y="1886329"/>
          <a:ext cx="1919704" cy="136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Stress</a:t>
          </a:r>
        </a:p>
      </dsp:txBody>
      <dsp:txXfrm>
        <a:off x="549995" y="1886329"/>
        <a:ext cx="1919704" cy="1365963"/>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01866-3179-3B4A-9522-8A9CD9D96226}" type="datetimeFigureOut">
              <a:rPr lang="en-US" smtClean="0"/>
              <a:t>6/4/20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C6F10-5A55-FF45-A4B4-FC8262F89AD2}" type="slidenum">
              <a:rPr lang="en-US" smtClean="0"/>
              <a:t>‹#›</a:t>
            </a:fld>
            <a:endParaRPr lang="en-US"/>
          </a:p>
        </p:txBody>
      </p:sp>
    </p:spTree>
    <p:extLst>
      <p:ext uri="{BB962C8B-B14F-4D97-AF65-F5344CB8AC3E}">
        <p14:creationId xmlns:p14="http://schemas.microsoft.com/office/powerpoint/2010/main" val="2997332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Mallori.   I am really  happy to be able to share a fun and vital part of my life.– as you saw in the video---I believe in the The power of play!     </a:t>
            </a:r>
          </a:p>
          <a:p>
            <a:br>
              <a:rPr lang="en-US" dirty="0"/>
            </a:br>
            <a:r>
              <a:rPr lang="en-US" dirty="0"/>
              <a:t>Some of you may  know, my first job was as kindergarten teacher who was devasted when informed that I had to cut back on play activities and put more serious stuff in the curriculum. </a:t>
            </a:r>
          </a:p>
          <a:p>
            <a:endParaRPr lang="en-US" dirty="0"/>
          </a:p>
          <a:p>
            <a:r>
              <a:rPr lang="en-US" dirty="0"/>
              <a:t>This early challenge in my career led to a lifelong determination to learn more about how we learn.  This interest in play  led to my attendance at an AATH conference in Chicago on humor in education. </a:t>
            </a:r>
          </a:p>
        </p:txBody>
      </p:sp>
      <p:sp>
        <p:nvSpPr>
          <p:cNvPr id="4" name="Slide Number Placeholder 3"/>
          <p:cNvSpPr>
            <a:spLocks noGrp="1"/>
          </p:cNvSpPr>
          <p:nvPr>
            <p:ph type="sldNum" sz="quarter" idx="5"/>
          </p:nvPr>
        </p:nvSpPr>
        <p:spPr/>
        <p:txBody>
          <a:bodyPr/>
          <a:lstStyle/>
          <a:p>
            <a:fld id="{197C6F10-5A55-FF45-A4B4-FC8262F89AD2}" type="slidenum">
              <a:rPr lang="en-US" smtClean="0"/>
              <a:t>1</a:t>
            </a:fld>
            <a:endParaRPr lang="en-US"/>
          </a:p>
        </p:txBody>
      </p:sp>
    </p:spTree>
    <p:extLst>
      <p:ext uri="{BB962C8B-B14F-4D97-AF65-F5344CB8AC3E}">
        <p14:creationId xmlns:p14="http://schemas.microsoft.com/office/powerpoint/2010/main" val="1823444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joining  this  real swinger……Have a great conference and thanks to Megan and Mallori for all of your work!  </a:t>
            </a:r>
          </a:p>
          <a:p>
            <a:endParaRPr lang="en-US" dirty="0"/>
          </a:p>
          <a:p>
            <a:r>
              <a:rPr lang="en-US" dirty="0"/>
              <a:t>A very special thanks to Jennifer Keith for technical assistance.  </a:t>
            </a:r>
          </a:p>
        </p:txBody>
      </p:sp>
      <p:sp>
        <p:nvSpPr>
          <p:cNvPr id="4" name="Slide Number Placeholder 3"/>
          <p:cNvSpPr>
            <a:spLocks noGrp="1"/>
          </p:cNvSpPr>
          <p:nvPr>
            <p:ph type="sldNum" sz="quarter" idx="5"/>
          </p:nvPr>
        </p:nvSpPr>
        <p:spPr/>
        <p:txBody>
          <a:bodyPr/>
          <a:lstStyle/>
          <a:p>
            <a:fld id="{197C6F10-5A55-FF45-A4B4-FC8262F89AD2}" type="slidenum">
              <a:rPr lang="en-US" smtClean="0"/>
              <a:t>10</a:t>
            </a:fld>
            <a:endParaRPr lang="en-US"/>
          </a:p>
        </p:txBody>
      </p:sp>
    </p:spTree>
    <p:extLst>
      <p:ext uri="{BB962C8B-B14F-4D97-AF65-F5344CB8AC3E}">
        <p14:creationId xmlns:p14="http://schemas.microsoft.com/office/powerpoint/2010/main" val="309743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 course what I learned over many years of study,  is that play is vital for brain development.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dedicated “play” circuitry in the brain equivalent to the circuits of fear and love. (Jake Panksepp Discover, April 2003)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studies of juvenile rats, it was found that play contributes to how memory is formed in the brain. In The longer  the period of play  for mammals---the more intelligent.  And of course humans have an extended play period.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has been found that a lack of play can actually stunt growth.   Play is vital for brain development.  </a:t>
            </a:r>
            <a:endParaRPr lang="en-US" dirty="0"/>
          </a:p>
        </p:txBody>
      </p:sp>
      <p:sp>
        <p:nvSpPr>
          <p:cNvPr id="4" name="Slide Number Placeholder 3"/>
          <p:cNvSpPr>
            <a:spLocks noGrp="1"/>
          </p:cNvSpPr>
          <p:nvPr>
            <p:ph type="sldNum" sz="quarter" idx="5"/>
          </p:nvPr>
        </p:nvSpPr>
        <p:spPr/>
        <p:txBody>
          <a:bodyPr/>
          <a:lstStyle/>
          <a:p>
            <a:fld id="{197C6F10-5A55-FF45-A4B4-FC8262F89AD2}" type="slidenum">
              <a:rPr lang="en-US" smtClean="0"/>
              <a:t>2</a:t>
            </a:fld>
            <a:endParaRPr lang="en-US"/>
          </a:p>
        </p:txBody>
      </p:sp>
    </p:spTree>
    <p:extLst>
      <p:ext uri="{BB962C8B-B14F-4D97-AF65-F5344CB8AC3E}">
        <p14:creationId xmlns:p14="http://schemas.microsoft.com/office/powerpoint/2010/main" val="389643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closer look.  Speaking of those rats………</a:t>
            </a:r>
          </a:p>
          <a:p>
            <a:endParaRPr lang="en-US" dirty="0"/>
          </a:p>
          <a:p>
            <a:endParaRPr lang="en-US" dirty="0"/>
          </a:p>
          <a:p>
            <a:r>
              <a:rPr lang="en-US" dirty="0"/>
              <a:t>As you can see….Researchers have tried a variety of ways to measure what happened in the brains of rats when exposed to various environments. </a:t>
            </a:r>
          </a:p>
          <a:p>
            <a:endParaRPr lang="en-US" dirty="0"/>
          </a:p>
          <a:p>
            <a:r>
              <a:rPr lang="en-US" dirty="0"/>
              <a:t>Being in the wild is the best choice…..so free play is one of the BEST ways to learn. What kind of cages to we put kids into?  Having just devices without relationships will stunt brain development.  The same is true for adults.  </a:t>
            </a:r>
          </a:p>
          <a:p>
            <a:br>
              <a:rPr lang="en-US" dirty="0"/>
            </a:br>
            <a:r>
              <a:rPr lang="en-US" dirty="0"/>
              <a:t>Is our  </a:t>
            </a:r>
            <a:r>
              <a:rPr lang="en-US" dirty="0" err="1"/>
              <a:t>productifvity</a:t>
            </a:r>
            <a:r>
              <a:rPr lang="en-US" dirty="0"/>
              <a:t>  is stunted when we are limited to time on our devices? </a:t>
            </a:r>
          </a:p>
        </p:txBody>
      </p:sp>
      <p:sp>
        <p:nvSpPr>
          <p:cNvPr id="4" name="Slide Number Placeholder 3"/>
          <p:cNvSpPr>
            <a:spLocks noGrp="1"/>
          </p:cNvSpPr>
          <p:nvPr>
            <p:ph type="sldNum" sz="quarter" idx="5"/>
          </p:nvPr>
        </p:nvSpPr>
        <p:spPr/>
        <p:txBody>
          <a:bodyPr/>
          <a:lstStyle/>
          <a:p>
            <a:fld id="{197C6F10-5A55-FF45-A4B4-FC8262F89AD2}" type="slidenum">
              <a:rPr lang="en-US" smtClean="0"/>
              <a:t>3</a:t>
            </a:fld>
            <a:endParaRPr lang="en-US"/>
          </a:p>
        </p:txBody>
      </p:sp>
    </p:spTree>
    <p:extLst>
      <p:ext uri="{BB962C8B-B14F-4D97-AF65-F5344CB8AC3E}">
        <p14:creationId xmlns:p14="http://schemas.microsoft.com/office/powerpoint/2010/main" val="82317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 is important---not just for kids…..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 promotes social bonding,   critical thinking,   risk-taking and of course creativity.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as AATH members know, it contributes to building a foundation for humor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 and playfulness are triggers for laughter.  Both are integral to humor.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Playful Intelligence </a:t>
            </a:r>
            <a:r>
              <a:rPr lang="en-US" sz="1200" kern="1200" dirty="0">
                <a:solidFill>
                  <a:schemeClr val="tx1"/>
                </a:solidFill>
                <a:effectLst/>
                <a:latin typeface="+mn-lt"/>
                <a:ea typeface="+mn-ea"/>
                <a:cs typeface="+mn-cs"/>
              </a:rPr>
              <a:t>by Anthony DeBenedet   He reviews the important attributes of play including Imagination,   Wonder, Spontaneity,   Sociability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Humor as components of playful intelligence.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Imagine how fun it was when I read his book and found the story about our very own AATH Humor Academy Certified Humor Professional, Brenda Elsagher.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7C6F10-5A55-FF45-A4B4-FC8262F89AD2}" type="slidenum">
              <a:rPr lang="en-US" smtClean="0"/>
              <a:t>4</a:t>
            </a:fld>
            <a:endParaRPr lang="en-US"/>
          </a:p>
        </p:txBody>
      </p:sp>
    </p:spTree>
    <p:extLst>
      <p:ext uri="{BB962C8B-B14F-4D97-AF65-F5344CB8AC3E}">
        <p14:creationId xmlns:p14="http://schemas.microsoft.com/office/powerpoint/2010/main" val="326661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Play also provides stress relief not only for kids but for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There are numerous companies who have been experimenting with the concept of play as a means to empowering employees, reduce stress and tap into creativity.       Think tanks,   meditation rooms, team building activities and actual opportunities to play with toys have found their way into board rooms and businesses.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Many of our members have done studies on these benefits for companies and have found increased productivity with increased opportunities for humor and play. </a:t>
            </a:r>
            <a:endParaRPr lang="en-US" dirty="0"/>
          </a:p>
        </p:txBody>
      </p:sp>
      <p:sp>
        <p:nvSpPr>
          <p:cNvPr id="4" name="Slide Number Placeholder 3"/>
          <p:cNvSpPr>
            <a:spLocks noGrp="1"/>
          </p:cNvSpPr>
          <p:nvPr>
            <p:ph type="sldNum" sz="quarter" idx="5"/>
          </p:nvPr>
        </p:nvSpPr>
        <p:spPr/>
        <p:txBody>
          <a:bodyPr/>
          <a:lstStyle/>
          <a:p>
            <a:fld id="{197C6F10-5A55-FF45-A4B4-FC8262F89AD2}" type="slidenum">
              <a:rPr lang="en-US" smtClean="0"/>
              <a:t>5</a:t>
            </a:fld>
            <a:endParaRPr lang="en-US"/>
          </a:p>
        </p:txBody>
      </p:sp>
    </p:spTree>
    <p:extLst>
      <p:ext uri="{BB962C8B-B14F-4D97-AF65-F5344CB8AC3E}">
        <p14:creationId xmlns:p14="http://schemas.microsoft.com/office/powerpoint/2010/main" val="359309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belief that play has not for adults is prevalent.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very word “play” is repulsive to some who think f it is the opposite of being productive.   Did you know----The real reason that dinosaurs became extinct---they did not play enough.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Seriously, play and playfulness are critical components for humor development, and yet for most of us play is not planned as part  of our everyday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We know that a sense of humor increases the ability to age with enthusiasm and play can add longevity to your life.   </a:t>
            </a:r>
          </a:p>
          <a:p>
            <a:r>
              <a:rPr lang="en-US" dirty="0"/>
              <a:t>You are never, ever  to old to increase the play and fun in your life. </a:t>
            </a:r>
          </a:p>
        </p:txBody>
      </p:sp>
      <p:sp>
        <p:nvSpPr>
          <p:cNvPr id="4" name="Slide Number Placeholder 3"/>
          <p:cNvSpPr>
            <a:spLocks noGrp="1"/>
          </p:cNvSpPr>
          <p:nvPr>
            <p:ph type="sldNum" sz="quarter" idx="5"/>
          </p:nvPr>
        </p:nvSpPr>
        <p:spPr/>
        <p:txBody>
          <a:bodyPr/>
          <a:lstStyle/>
          <a:p>
            <a:fld id="{197C6F10-5A55-FF45-A4B4-FC8262F89AD2}" type="slidenum">
              <a:rPr lang="en-US" smtClean="0"/>
              <a:t>6</a:t>
            </a:fld>
            <a:endParaRPr lang="en-US"/>
          </a:p>
        </p:txBody>
      </p:sp>
    </p:spTree>
    <p:extLst>
      <p:ext uri="{BB962C8B-B14F-4D97-AF65-F5344CB8AC3E}">
        <p14:creationId xmlns:p14="http://schemas.microsoft.com/office/powerpoint/2010/main" val="303726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you to have a chance to share and meet a few other participants. </a:t>
            </a:r>
          </a:p>
          <a:p>
            <a:endParaRPr lang="en-US" dirty="0"/>
          </a:p>
          <a:p>
            <a:r>
              <a:rPr lang="en-US" dirty="0"/>
              <a:t> You will now be put in a breakout room for_____ minutes . Each person take a minute (only one)  to introduce yourself  share how you played as a child. You will given a warning when your time is about up and returned here.  Have FUN</a:t>
            </a:r>
          </a:p>
        </p:txBody>
      </p:sp>
      <p:sp>
        <p:nvSpPr>
          <p:cNvPr id="4" name="Slide Number Placeholder 3"/>
          <p:cNvSpPr>
            <a:spLocks noGrp="1"/>
          </p:cNvSpPr>
          <p:nvPr>
            <p:ph type="sldNum" sz="quarter" idx="5"/>
          </p:nvPr>
        </p:nvSpPr>
        <p:spPr/>
        <p:txBody>
          <a:bodyPr/>
          <a:lstStyle/>
          <a:p>
            <a:fld id="{197C6F10-5A55-FF45-A4B4-FC8262F89AD2}" type="slidenum">
              <a:rPr lang="en-US" smtClean="0"/>
              <a:t>7</a:t>
            </a:fld>
            <a:endParaRPr lang="en-US"/>
          </a:p>
        </p:txBody>
      </p:sp>
    </p:spTree>
    <p:extLst>
      <p:ext uri="{BB962C8B-B14F-4D97-AF65-F5344CB8AC3E}">
        <p14:creationId xmlns:p14="http://schemas.microsoft.com/office/powerpoint/2010/main" val="2323978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favorite plan for play is evident in the 3 swings in my yard…….and the past treasurer of AATH  seems to be in one of them. </a:t>
            </a:r>
          </a:p>
          <a:p>
            <a:endParaRPr lang="en-US" dirty="0"/>
          </a:p>
          <a:p>
            <a:r>
              <a:rPr lang="en-US" dirty="0"/>
              <a:t>Yep—Don and I are real swingers. We actually get on our swings at the end of the day, swing  and then enjoy conversation and reflection…..</a:t>
            </a:r>
          </a:p>
          <a:p>
            <a:endParaRPr lang="en-US" dirty="0"/>
          </a:p>
          <a:p>
            <a:r>
              <a:rPr lang="en-US" dirty="0"/>
              <a:t> Play is more fun when you do it with friends and family and that is why we so appreciate our AATH family!   </a:t>
            </a:r>
          </a:p>
        </p:txBody>
      </p:sp>
      <p:sp>
        <p:nvSpPr>
          <p:cNvPr id="4" name="Slide Number Placeholder 3"/>
          <p:cNvSpPr>
            <a:spLocks noGrp="1"/>
          </p:cNvSpPr>
          <p:nvPr>
            <p:ph type="sldNum" sz="quarter" idx="5"/>
          </p:nvPr>
        </p:nvSpPr>
        <p:spPr/>
        <p:txBody>
          <a:bodyPr/>
          <a:lstStyle/>
          <a:p>
            <a:fld id="{197C6F10-5A55-FF45-A4B4-FC8262F89AD2}" type="slidenum">
              <a:rPr lang="en-US" smtClean="0"/>
              <a:t>8</a:t>
            </a:fld>
            <a:endParaRPr lang="en-US"/>
          </a:p>
        </p:txBody>
      </p:sp>
    </p:spTree>
    <p:extLst>
      <p:ext uri="{BB962C8B-B14F-4D97-AF65-F5344CB8AC3E}">
        <p14:creationId xmlns:p14="http://schemas.microsoft.com/office/powerpoint/2010/main" val="90501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Like anything else----it takes a commitment to find the time to include play in your life.  .</a:t>
            </a:r>
          </a:p>
          <a:p>
            <a:endParaRPr lang="en-US" sz="1200" dirty="0">
              <a:solidFill>
                <a:schemeClr val="tx1"/>
              </a:solidFill>
            </a:endParaRPr>
          </a:p>
          <a:p>
            <a:r>
              <a:rPr lang="en-US" sz="1200" dirty="0">
                <a:solidFill>
                  <a:schemeClr val="tx1"/>
                </a:solidFill>
              </a:rPr>
              <a:t>How do you plan to take the leap and add some play in your life?  </a:t>
            </a:r>
          </a:p>
          <a:p>
            <a:endParaRPr lang="en-US" sz="1200" dirty="0">
              <a:solidFill>
                <a:schemeClr val="tx1"/>
              </a:solidFill>
            </a:endParaRPr>
          </a:p>
          <a:p>
            <a:r>
              <a:rPr lang="en-US" sz="1200" dirty="0">
                <a:solidFill>
                  <a:schemeClr val="tx1"/>
                </a:solidFill>
              </a:rPr>
              <a:t> Review the handout and for more ideas and post on social media about you plan to incorporate play in your life. </a:t>
            </a:r>
          </a:p>
          <a:p>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197C6F10-5A55-FF45-A4B4-FC8262F89AD2}" type="slidenum">
              <a:rPr lang="en-US" smtClean="0"/>
              <a:t>9</a:t>
            </a:fld>
            <a:endParaRPr lang="en-US"/>
          </a:p>
        </p:txBody>
      </p:sp>
    </p:spTree>
    <p:extLst>
      <p:ext uri="{BB962C8B-B14F-4D97-AF65-F5344CB8AC3E}">
        <p14:creationId xmlns:p14="http://schemas.microsoft.com/office/powerpoint/2010/main" val="1810256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6/4/20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09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6/4/20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94479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6/4/20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1862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6/4/20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668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6/4/20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4202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6/4/20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9966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6/4/20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0292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6/4/20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3890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6/4/20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147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6/4/20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4362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6/4/20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457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6/4/20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5879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www@questforhumor.com" TargetMode="External"/><Relationship Id="rId5" Type="http://schemas.openxmlformats.org/officeDocument/2006/relationships/hyperlink" Target="mailto:Marykay@questforhumor.com" TargetMode="Externa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1659EEE-E2AE-4817-9616-C3AFF10428AB}"/>
              </a:ext>
            </a:extLst>
          </p:cNvPr>
          <p:cNvPicPr>
            <a:picLocks noChangeAspect="1"/>
          </p:cNvPicPr>
          <p:nvPr/>
        </p:nvPicPr>
        <p:blipFill rotWithShape="1">
          <a:blip r:embed="rId3"/>
          <a:srcRect b="15730"/>
          <a:stretch/>
        </p:blipFill>
        <p:spPr>
          <a:xfrm>
            <a:off x="3176" y="10"/>
            <a:ext cx="12191999" cy="6857990"/>
          </a:xfrm>
          <a:prstGeom prst="rect">
            <a:avLst/>
          </a:prstGeom>
        </p:spPr>
      </p:pic>
      <p:sp>
        <p:nvSpPr>
          <p:cNvPr id="22" name="Rectangle 14">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A16CD47-4399-4644-A39A-525220ED3F38}"/>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5400" dirty="0">
                <a:solidFill>
                  <a:schemeClr val="tx1"/>
                </a:solidFill>
              </a:rPr>
              <a:t>Take A Minute to Play</a:t>
            </a:r>
          </a:p>
        </p:txBody>
      </p:sp>
      <p:sp>
        <p:nvSpPr>
          <p:cNvPr id="6" name="Text Placeholder 5">
            <a:extLst>
              <a:ext uri="{FF2B5EF4-FFF2-40B4-BE49-F238E27FC236}">
                <a16:creationId xmlns:a16="http://schemas.microsoft.com/office/drawing/2014/main" id="{E6D1FAE3-EC6F-3744-803E-BAC59F871BC8}"/>
              </a:ext>
            </a:extLst>
          </p:cNvPr>
          <p:cNvSpPr>
            <a:spLocks noGrp="1"/>
          </p:cNvSpPr>
          <p:nvPr>
            <p:ph type="body" idx="1"/>
          </p:nvPr>
        </p:nvSpPr>
        <p:spPr>
          <a:xfrm>
            <a:off x="735791" y="4735799"/>
            <a:ext cx="6470693" cy="605256"/>
          </a:xfrm>
        </p:spPr>
        <p:txBody>
          <a:bodyPr vert="horz" lIns="91440" tIns="45720" rIns="91440" bIns="45720" rtlCol="0">
            <a:normAutofit fontScale="85000" lnSpcReduction="10000"/>
          </a:bodyPr>
          <a:lstStyle/>
          <a:p>
            <a:r>
              <a:rPr lang="en-US" dirty="0"/>
              <a:t>AATH 2020 Conference: Mary Kay Morrison </a:t>
            </a:r>
          </a:p>
        </p:txBody>
      </p:sp>
      <p:cxnSp>
        <p:nvCxnSpPr>
          <p:cNvPr id="23" name="Straight Connector 1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6">
            <a:extLst>
              <a:ext uri="{FF2B5EF4-FFF2-40B4-BE49-F238E27FC236}">
                <a16:creationId xmlns:a16="http://schemas.microsoft.com/office/drawing/2014/main" id="{B09B04EB-6195-6C4D-88E6-C30B62BC7B07}"/>
              </a:ext>
            </a:extLst>
          </p:cNvPr>
          <p:cNvPicPr/>
          <p:nvPr/>
        </p:nvPicPr>
        <p:blipFill>
          <a:blip r:embed="rId4"/>
          <a:stretch>
            <a:fillRect/>
          </a:stretch>
        </p:blipFill>
        <p:spPr>
          <a:xfrm>
            <a:off x="8270318" y="2007240"/>
            <a:ext cx="3636010" cy="2386330"/>
          </a:xfrm>
          <a:prstGeom prst="rect">
            <a:avLst/>
          </a:prstGeom>
        </p:spPr>
      </p:pic>
    </p:spTree>
    <p:extLst>
      <p:ext uri="{BB962C8B-B14F-4D97-AF65-F5344CB8AC3E}">
        <p14:creationId xmlns:p14="http://schemas.microsoft.com/office/powerpoint/2010/main" val="275736382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947481D-B563-234D-BCE3-957B61B4AF23}"/>
              </a:ext>
            </a:extLst>
          </p:cNvPr>
          <p:cNvSpPr>
            <a:spLocks noGrp="1"/>
          </p:cNvSpPr>
          <p:nvPr>
            <p:ph type="title"/>
          </p:nvPr>
        </p:nvSpPr>
        <p:spPr>
          <a:xfrm>
            <a:off x="1087721" y="229891"/>
            <a:ext cx="5977937" cy="1666501"/>
          </a:xfrm>
        </p:spPr>
        <p:txBody>
          <a:bodyPr>
            <a:normAutofit/>
          </a:bodyPr>
          <a:lstStyle/>
          <a:p>
            <a:pPr algn="ctr"/>
            <a:r>
              <a:rPr lang="en-US" sz="4000" dirty="0">
                <a:solidFill>
                  <a:srgbClr val="FFFFFF"/>
                </a:solidFill>
              </a:rPr>
              <a:t>Humor Quest</a:t>
            </a:r>
            <a:br>
              <a:rPr lang="en-US" sz="4000" dirty="0">
                <a:solidFill>
                  <a:srgbClr val="FFFFFF"/>
                </a:solidFill>
              </a:rPr>
            </a:br>
            <a:r>
              <a:rPr lang="en-US" sz="4000" dirty="0">
                <a:solidFill>
                  <a:srgbClr val="FFFFFF"/>
                </a:solidFill>
              </a:rPr>
              <a:t>Mary Kay Morrison </a:t>
            </a:r>
          </a:p>
        </p:txBody>
      </p:sp>
      <p:cxnSp>
        <p:nvCxnSpPr>
          <p:cNvPr id="26" name="Straight Connector 25">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erson in a swing&#10;&#10;Description automatically generated">
            <a:extLst>
              <a:ext uri="{FF2B5EF4-FFF2-40B4-BE49-F238E27FC236}">
                <a16:creationId xmlns:a16="http://schemas.microsoft.com/office/drawing/2014/main" id="{4AA67D01-8462-B141-8B46-E6E06BB3BFC8}"/>
              </a:ext>
            </a:extLst>
          </p:cNvPr>
          <p:cNvPicPr>
            <a:picLocks noChangeAspect="1"/>
          </p:cNvPicPr>
          <p:nvPr/>
        </p:nvPicPr>
        <p:blipFill rotWithShape="1">
          <a:blip r:embed="rId3"/>
          <a:srcRect r="-2" b="1506"/>
          <a:stretch/>
        </p:blipFill>
        <p:spPr>
          <a:xfrm>
            <a:off x="7549992" y="3429000"/>
            <a:ext cx="4641993" cy="3429000"/>
          </a:xfrm>
          <a:prstGeom prst="rect">
            <a:avLst/>
          </a:prstGeom>
        </p:spPr>
      </p:pic>
      <p:pic>
        <p:nvPicPr>
          <p:cNvPr id="12" name="Content Placeholder 11" descr="A person in a swing&#10;&#10;Description automatically generated">
            <a:extLst>
              <a:ext uri="{FF2B5EF4-FFF2-40B4-BE49-F238E27FC236}">
                <a16:creationId xmlns:a16="http://schemas.microsoft.com/office/drawing/2014/main" id="{DF4ED54A-495A-6E44-8391-31C482F08700}"/>
              </a:ext>
            </a:extLst>
          </p:cNvPr>
          <p:cNvPicPr>
            <a:picLocks noChangeAspect="1"/>
          </p:cNvPicPr>
          <p:nvPr/>
        </p:nvPicPr>
        <p:blipFill rotWithShape="1">
          <a:blip r:embed="rId4"/>
          <a:srcRect r="9634" b="-4"/>
          <a:stretch/>
        </p:blipFill>
        <p:spPr>
          <a:xfrm>
            <a:off x="7611903" y="98700"/>
            <a:ext cx="4580097" cy="3383280"/>
          </a:xfrm>
          <a:prstGeom prst="rect">
            <a:avLst/>
          </a:prstGeom>
        </p:spPr>
      </p:pic>
      <p:sp>
        <p:nvSpPr>
          <p:cNvPr id="4" name="TextBox 3">
            <a:extLst>
              <a:ext uri="{FF2B5EF4-FFF2-40B4-BE49-F238E27FC236}">
                <a16:creationId xmlns:a16="http://schemas.microsoft.com/office/drawing/2014/main" id="{253DCB12-9204-D44C-A1BD-78E834FDC638}"/>
              </a:ext>
            </a:extLst>
          </p:cNvPr>
          <p:cNvSpPr txBox="1"/>
          <p:nvPr/>
        </p:nvSpPr>
        <p:spPr>
          <a:xfrm>
            <a:off x="1230789" y="4048230"/>
            <a:ext cx="5288627" cy="2292935"/>
          </a:xfrm>
          <a:prstGeom prst="rect">
            <a:avLst/>
          </a:prstGeom>
          <a:noFill/>
        </p:spPr>
        <p:txBody>
          <a:bodyPr wrap="none" rtlCol="0">
            <a:spAutoFit/>
          </a:bodyPr>
          <a:lstStyle/>
          <a:p>
            <a:pPr algn="ctr">
              <a:spcAft>
                <a:spcPts val="600"/>
              </a:spcAft>
            </a:pPr>
            <a:r>
              <a:rPr lang="en-US" sz="3200" dirty="0">
                <a:hlinkClick r:id="rId5">
                  <a:extLst>
                    <a:ext uri="{A12FA001-AC4F-418D-AE19-62706E023703}">
                      <ahyp:hlinkClr xmlns:ahyp="http://schemas.microsoft.com/office/drawing/2018/hyperlinkcolor" val="tx"/>
                    </a:ext>
                  </a:extLst>
                </a:hlinkClick>
              </a:rPr>
              <a:t>Marykay@questforhumor.com</a:t>
            </a:r>
            <a:endParaRPr lang="en-US" sz="3200" dirty="0"/>
          </a:p>
          <a:p>
            <a:pPr algn="ctr">
              <a:spcAft>
                <a:spcPts val="600"/>
              </a:spcAft>
            </a:pPr>
            <a:r>
              <a:rPr lang="en-US" sz="3200" dirty="0">
                <a:hlinkClick r:id="rId6"/>
              </a:rPr>
              <a:t>www@questforhumor.com</a:t>
            </a:r>
            <a:r>
              <a:rPr lang="en-US" sz="3200" dirty="0"/>
              <a:t>     </a:t>
            </a:r>
          </a:p>
          <a:p>
            <a:pPr algn="ctr">
              <a:spcAft>
                <a:spcPts val="600"/>
              </a:spcAft>
            </a:pPr>
            <a:endParaRPr lang="en-US" sz="3200" dirty="0"/>
          </a:p>
          <a:p>
            <a:pPr algn="ctr">
              <a:spcAft>
                <a:spcPts val="600"/>
              </a:spcAft>
            </a:pPr>
            <a:r>
              <a:rPr lang="en-US" sz="3200" dirty="0"/>
              <a:t>@marykaymorrison </a:t>
            </a:r>
          </a:p>
        </p:txBody>
      </p:sp>
    </p:spTree>
    <p:extLst>
      <p:ext uri="{BB962C8B-B14F-4D97-AF65-F5344CB8AC3E}">
        <p14:creationId xmlns:p14="http://schemas.microsoft.com/office/powerpoint/2010/main" val="164379605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59EEE-E2AE-4817-9616-C3AFF10428AB}"/>
              </a:ext>
            </a:extLst>
          </p:cNvPr>
          <p:cNvPicPr>
            <a:picLocks noChangeAspect="1"/>
          </p:cNvPicPr>
          <p:nvPr/>
        </p:nvPicPr>
        <p:blipFill rotWithShape="1">
          <a:blip r:embed="rId3"/>
          <a:srcRect b="15730"/>
          <a:stretch/>
        </p:blipFill>
        <p:spPr>
          <a:xfrm>
            <a:off x="3176" y="10"/>
            <a:ext cx="12191999" cy="6857990"/>
          </a:xfrm>
          <a:prstGeom prst="rect">
            <a:avLst/>
          </a:prstGeom>
        </p:spPr>
      </p:pic>
      <p:sp>
        <p:nvSpPr>
          <p:cNvPr id="5" name="Title 4">
            <a:extLst>
              <a:ext uri="{FF2B5EF4-FFF2-40B4-BE49-F238E27FC236}">
                <a16:creationId xmlns:a16="http://schemas.microsoft.com/office/drawing/2014/main" id="{BA16CD47-4399-4644-A39A-525220ED3F38}"/>
              </a:ext>
            </a:extLst>
          </p:cNvPr>
          <p:cNvSpPr>
            <a:spLocks noGrp="1"/>
          </p:cNvSpPr>
          <p:nvPr>
            <p:ph type="title"/>
          </p:nvPr>
        </p:nvSpPr>
        <p:spPr>
          <a:xfrm>
            <a:off x="735789" y="4380056"/>
            <a:ext cx="6470692" cy="1792144"/>
          </a:xfrm>
          <a:solidFill>
            <a:schemeClr val="tx1"/>
          </a:solidFill>
        </p:spPr>
        <p:txBody>
          <a:bodyPr vert="horz" lIns="91440" tIns="45720" rIns="91440" bIns="45720" rtlCol="0" anchor="b">
            <a:normAutofit fontScale="90000"/>
          </a:bodyPr>
          <a:lstStyle/>
          <a:p>
            <a:pPr algn="ctr"/>
            <a:r>
              <a:rPr lang="en-US" sz="4800" dirty="0">
                <a:solidFill>
                  <a:schemeClr val="bg1"/>
                </a:solidFill>
              </a:rPr>
              <a:t>Play: </a:t>
            </a:r>
            <a:br>
              <a:rPr lang="en-US" sz="4800" dirty="0">
                <a:solidFill>
                  <a:schemeClr val="bg1"/>
                </a:solidFill>
              </a:rPr>
            </a:br>
            <a:r>
              <a:rPr lang="en-US" sz="4800" dirty="0">
                <a:solidFill>
                  <a:schemeClr val="bg1"/>
                </a:solidFill>
              </a:rPr>
              <a:t>Vital For  Brain Development</a:t>
            </a:r>
          </a:p>
        </p:txBody>
      </p:sp>
      <p:pic>
        <p:nvPicPr>
          <p:cNvPr id="11" name="Picture 10">
            <a:extLst>
              <a:ext uri="{FF2B5EF4-FFF2-40B4-BE49-F238E27FC236}">
                <a16:creationId xmlns:a16="http://schemas.microsoft.com/office/drawing/2014/main" id="{5446946D-5BE6-D249-8450-DC6F6E1E5F00}"/>
              </a:ext>
            </a:extLst>
          </p:cNvPr>
          <p:cNvPicPr>
            <a:picLocks noChangeAspect="1"/>
          </p:cNvPicPr>
          <p:nvPr/>
        </p:nvPicPr>
        <p:blipFill>
          <a:blip r:embed="rId4"/>
          <a:stretch>
            <a:fillRect/>
          </a:stretch>
        </p:blipFill>
        <p:spPr>
          <a:xfrm>
            <a:off x="8570528" y="1743944"/>
            <a:ext cx="2260600" cy="3175000"/>
          </a:xfrm>
          <a:prstGeom prst="rect">
            <a:avLst/>
          </a:prstGeom>
        </p:spPr>
      </p:pic>
    </p:spTree>
    <p:extLst>
      <p:ext uri="{BB962C8B-B14F-4D97-AF65-F5344CB8AC3E}">
        <p14:creationId xmlns:p14="http://schemas.microsoft.com/office/powerpoint/2010/main" val="98106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4331E7"/>
            </a:gs>
            <a:gs pos="31000">
              <a:srgbClr val="EA9675"/>
            </a:gs>
            <a:gs pos="77000">
              <a:schemeClr val="accent4">
                <a:lumMod val="60000"/>
                <a:lumOff val="40000"/>
              </a:schemeClr>
            </a:gs>
            <a:gs pos="99000">
              <a:srgbClr val="4331E7"/>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4BD4E5-8221-8F4D-9793-B4715DBB1293}"/>
              </a:ext>
            </a:extLst>
          </p:cNvPr>
          <p:cNvGrpSpPr>
            <a:grpSpLocks noChangeAspect="1"/>
          </p:cNvGrpSpPr>
          <p:nvPr/>
        </p:nvGrpSpPr>
        <p:grpSpPr bwMode="auto">
          <a:xfrm>
            <a:off x="1634074" y="1796376"/>
            <a:ext cx="8823348" cy="3083905"/>
            <a:chOff x="720" y="2180"/>
            <a:chExt cx="4399" cy="1597"/>
          </a:xfrm>
        </p:grpSpPr>
        <p:sp>
          <p:nvSpPr>
            <p:cNvPr id="5" name="Rectangle 4">
              <a:extLst>
                <a:ext uri="{FF2B5EF4-FFF2-40B4-BE49-F238E27FC236}">
                  <a16:creationId xmlns:a16="http://schemas.microsoft.com/office/drawing/2014/main" id="{F12B3A27-3FDC-3444-9327-E0F4C1543689}"/>
                </a:ext>
              </a:extLst>
            </p:cNvPr>
            <p:cNvSpPr>
              <a:spLocks noChangeAspect="1" noEditPoints="1" noChangeArrowheads="1" noChangeShapeType="1" noTextEdit="1"/>
            </p:cNvSpPr>
            <p:nvPr/>
          </p:nvSpPr>
          <p:spPr bwMode="auto">
            <a:xfrm>
              <a:off x="4214" y="2976"/>
              <a:ext cx="862" cy="80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2800" b="1" dirty="0">
                  <a:solidFill>
                    <a:srgbClr val="3F6887"/>
                  </a:solidFill>
                  <a:effectLst/>
                  <a:latin typeface="Comic Sans MS" panose="030F0902030302020204" pitchFamily="66" charset="0"/>
                  <a:ea typeface="Times New Roman" panose="02020603050405020304" pitchFamily="18" charset="0"/>
                  <a:cs typeface="Comic Sans MS" panose="030F0902030302020204" pitchFamily="66" charset="0"/>
                </a:rPr>
                <a:t> </a:t>
              </a:r>
              <a:endParaRPr lang="en-US" sz="1200" b="1" dirty="0">
                <a:solidFill>
                  <a:srgbClr val="3F6887"/>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77CD79-00B5-A149-B932-061B5788720E}"/>
                </a:ext>
              </a:extLst>
            </p:cNvPr>
            <p:cNvSpPr>
              <a:spLocks noChangeAspect="1" noEditPoints="1" noChangeArrowheads="1" noChangeShapeType="1" noTextEdit="1"/>
            </p:cNvSpPr>
            <p:nvPr/>
          </p:nvSpPr>
          <p:spPr bwMode="auto">
            <a:xfrm>
              <a:off x="3352" y="2976"/>
              <a:ext cx="862" cy="80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2800" b="1" dirty="0">
                  <a:solidFill>
                    <a:srgbClr val="3F6887"/>
                  </a:solidFill>
                  <a:effectLst/>
                  <a:latin typeface="Comic Sans MS" panose="030F0902030302020204" pitchFamily="66" charset="0"/>
                  <a:ea typeface="Times New Roman" panose="02020603050405020304" pitchFamily="18" charset="0"/>
                  <a:cs typeface="Comic Sans MS" panose="030F0902030302020204" pitchFamily="66" charset="0"/>
                </a:rPr>
                <a:t> </a:t>
              </a:r>
              <a:endParaRPr lang="en-US" sz="1200" b="1" dirty="0">
                <a:solidFill>
                  <a:srgbClr val="3F6887"/>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AD4EA34-CE09-E64C-B44D-7DD58C053DA9}"/>
                </a:ext>
              </a:extLst>
            </p:cNvPr>
            <p:cNvSpPr>
              <a:spLocks noChangeAspect="1" noEditPoints="1" noChangeArrowheads="1" noChangeShapeType="1" noTextEdit="1"/>
            </p:cNvSpPr>
            <p:nvPr/>
          </p:nvSpPr>
          <p:spPr bwMode="auto">
            <a:xfrm>
              <a:off x="2492" y="2976"/>
              <a:ext cx="860" cy="80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2800" b="1" dirty="0">
                  <a:solidFill>
                    <a:srgbClr val="3F6887"/>
                  </a:solidFill>
                  <a:effectLst/>
                  <a:latin typeface="Comic Sans MS" panose="030F0902030302020204" pitchFamily="66" charset="0"/>
                  <a:ea typeface="Times New Roman" panose="02020603050405020304" pitchFamily="18" charset="0"/>
                  <a:cs typeface="Comic Sans MS" panose="030F0902030302020204" pitchFamily="66" charset="0"/>
                </a:rPr>
                <a:t> </a:t>
              </a:r>
              <a:endParaRPr lang="en-US" sz="1200" b="1" dirty="0">
                <a:solidFill>
                  <a:srgbClr val="3F6887"/>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83190EC-A042-DA40-BCFC-4B12E4120D91}"/>
                </a:ext>
              </a:extLst>
            </p:cNvPr>
            <p:cNvSpPr>
              <a:spLocks noChangeAspect="1" noEditPoints="1" noChangeArrowheads="1" noChangeShapeType="1" noTextEdit="1"/>
            </p:cNvSpPr>
            <p:nvPr/>
          </p:nvSpPr>
          <p:spPr bwMode="auto">
            <a:xfrm>
              <a:off x="1630" y="2976"/>
              <a:ext cx="862" cy="80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2800" b="1" dirty="0">
                  <a:solidFill>
                    <a:srgbClr val="3F6887"/>
                  </a:solidFill>
                  <a:effectLst/>
                  <a:latin typeface="Comic Sans MS" panose="030F0902030302020204" pitchFamily="66" charset="0"/>
                  <a:ea typeface="Times New Roman" panose="02020603050405020304" pitchFamily="18" charset="0"/>
                  <a:cs typeface="Comic Sans MS" panose="030F0902030302020204" pitchFamily="66" charset="0"/>
                </a:rPr>
                <a:t> </a:t>
              </a:r>
              <a:endParaRPr lang="en-US" sz="1200" b="1" dirty="0">
                <a:solidFill>
                  <a:srgbClr val="3F6887"/>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A508B9C-4A95-B741-B4DE-3771123C6C9E}"/>
                </a:ext>
              </a:extLst>
            </p:cNvPr>
            <p:cNvSpPr>
              <a:spLocks noChangeAspect="1" noEditPoints="1" noChangeArrowheads="1" noChangeShapeType="1" noTextEdit="1"/>
            </p:cNvSpPr>
            <p:nvPr/>
          </p:nvSpPr>
          <p:spPr bwMode="auto">
            <a:xfrm>
              <a:off x="720" y="2976"/>
              <a:ext cx="910" cy="80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2800" b="1" dirty="0">
                  <a:solidFill>
                    <a:srgbClr val="3F6887"/>
                  </a:solidFill>
                  <a:effectLst/>
                  <a:latin typeface="Comic Sans MS" panose="030F0902030302020204" pitchFamily="66" charset="0"/>
                  <a:ea typeface="Times New Roman" panose="02020603050405020304" pitchFamily="18" charset="0"/>
                  <a:cs typeface="Comic Sans MS" panose="030F0902030302020204" pitchFamily="66" charset="0"/>
                </a:rPr>
                <a:t> </a:t>
              </a:r>
              <a:endParaRPr lang="en-US" sz="1200" b="1" dirty="0">
                <a:solidFill>
                  <a:srgbClr val="3F6887"/>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628DFEF-A64D-4C43-99B5-FAED01363EB7}"/>
                </a:ext>
              </a:extLst>
            </p:cNvPr>
            <p:cNvSpPr>
              <a:spLocks noChangeAspect="1" noEditPoints="1" noChangeArrowheads="1" noChangeShapeType="1" noTextEdit="1"/>
            </p:cNvSpPr>
            <p:nvPr/>
          </p:nvSpPr>
          <p:spPr bwMode="auto">
            <a:xfrm>
              <a:off x="4257" y="2185"/>
              <a:ext cx="862" cy="7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lgn="ctr">
                <a:spcBef>
                  <a:spcPts val="0"/>
                </a:spcBef>
                <a:spcAft>
                  <a:spcPts val="0"/>
                </a:spcAft>
              </a:pPr>
              <a:r>
                <a:rPr lang="en-US" sz="2400" b="1" dirty="0">
                  <a:solidFill>
                    <a:schemeClr val="accent6">
                      <a:lumMod val="50000"/>
                    </a:schemeClr>
                  </a:solidFill>
                  <a:effectLst/>
                  <a:latin typeface="Comic Sans MS" panose="030F0902030302020204" pitchFamily="66" charset="0"/>
                  <a:ea typeface="Times New Roman" panose="02020603050405020304" pitchFamily="18" charset="0"/>
                  <a:cs typeface="Comic Sans MS" panose="030F0902030302020204" pitchFamily="66" charset="0"/>
                </a:rPr>
                <a:t>In the WILD</a:t>
              </a:r>
              <a:endParaRPr lang="en-US" sz="2400" b="1" dirty="0">
                <a:solidFill>
                  <a:schemeClr val="accent6">
                    <a:lumMod val="50000"/>
                  </a:schemeClr>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BC3DB63-F2C4-F244-A03A-46D8708AB800}"/>
                </a:ext>
              </a:extLst>
            </p:cNvPr>
            <p:cNvSpPr>
              <a:spLocks noChangeAspect="1" noEditPoints="1" noChangeArrowheads="1" noChangeShapeType="1" noTextEdit="1"/>
            </p:cNvSpPr>
            <p:nvPr/>
          </p:nvSpPr>
          <p:spPr bwMode="auto">
            <a:xfrm>
              <a:off x="3352" y="2180"/>
              <a:ext cx="862" cy="7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400" b="1" dirty="0">
                  <a:solidFill>
                    <a:schemeClr val="bg1"/>
                  </a:solidFill>
                  <a:effectLst/>
                  <a:latin typeface="Comic Sans MS" panose="030F0902030302020204" pitchFamily="66" charset="0"/>
                  <a:ea typeface="Times New Roman" panose="02020603050405020304" pitchFamily="18" charset="0"/>
                  <a:cs typeface="Comic Sans MS" panose="030F0902030302020204" pitchFamily="66" charset="0"/>
                </a:rPr>
                <a:t>Toys and Friends</a:t>
              </a:r>
              <a:endParaRPr lang="en-US" sz="1200" b="1" dirty="0">
                <a:solidFill>
                  <a:schemeClr val="bg1"/>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FE03265-D64B-1149-A8CF-F1604F646B14}"/>
                </a:ext>
              </a:extLst>
            </p:cNvPr>
            <p:cNvSpPr>
              <a:spLocks noChangeAspect="1" noEditPoints="1" noChangeArrowheads="1" noChangeShapeType="1" noTextEdit="1"/>
            </p:cNvSpPr>
            <p:nvPr/>
          </p:nvSpPr>
          <p:spPr bwMode="auto">
            <a:xfrm>
              <a:off x="2492" y="2180"/>
              <a:ext cx="860" cy="7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400" b="1" dirty="0">
                  <a:solidFill>
                    <a:schemeClr val="bg1"/>
                  </a:solidFill>
                  <a:effectLst/>
                  <a:latin typeface="Comic Sans MS" panose="030F0902030302020204" pitchFamily="66" charset="0"/>
                  <a:ea typeface="Times New Roman" panose="02020603050405020304" pitchFamily="18" charset="0"/>
                  <a:cs typeface="Comic Sans MS" panose="030F0902030302020204" pitchFamily="66" charset="0"/>
                </a:rPr>
                <a:t>Friends</a:t>
              </a:r>
              <a:endParaRPr lang="en-US" sz="1200" b="1" dirty="0">
                <a:solidFill>
                  <a:schemeClr val="bg1"/>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4F2113C-A530-E946-9157-6AC18DA24B9D}"/>
                </a:ext>
              </a:extLst>
            </p:cNvPr>
            <p:cNvSpPr>
              <a:spLocks noChangeAspect="1" noEditPoints="1" noChangeArrowheads="1" noChangeShapeType="1" noTextEdit="1"/>
            </p:cNvSpPr>
            <p:nvPr/>
          </p:nvSpPr>
          <p:spPr bwMode="auto">
            <a:xfrm>
              <a:off x="1630" y="2180"/>
              <a:ext cx="862" cy="7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400" b="1" dirty="0">
                  <a:solidFill>
                    <a:schemeClr val="bg1"/>
                  </a:solidFill>
                  <a:effectLst/>
                  <a:latin typeface="Comic Sans MS" panose="030F0902030302020204" pitchFamily="66" charset="0"/>
                  <a:ea typeface="Times New Roman" panose="02020603050405020304" pitchFamily="18" charset="0"/>
                  <a:cs typeface="Comic Sans MS" panose="030F0902030302020204" pitchFamily="66" charset="0"/>
                </a:rPr>
                <a:t>Toys</a:t>
              </a:r>
              <a:endParaRPr lang="en-US" sz="1200" b="1" dirty="0">
                <a:solidFill>
                  <a:schemeClr val="bg1"/>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BE7D2F2-ED5D-6943-878E-B387A38529CA}"/>
                </a:ext>
              </a:extLst>
            </p:cNvPr>
            <p:cNvSpPr>
              <a:spLocks noChangeAspect="1" noEditPoints="1" noChangeArrowheads="1" noChangeShapeType="1" noTextEdit="1"/>
            </p:cNvSpPr>
            <p:nvPr/>
          </p:nvSpPr>
          <p:spPr bwMode="auto">
            <a:xfrm>
              <a:off x="720" y="2180"/>
              <a:ext cx="910" cy="796"/>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9817E"/>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400" b="1" dirty="0">
                  <a:solidFill>
                    <a:schemeClr val="bg1"/>
                  </a:solidFill>
                  <a:effectLst/>
                  <a:latin typeface="Comic Sans MS" panose="030F0902030302020204" pitchFamily="66" charset="0"/>
                  <a:ea typeface="Times New Roman" panose="02020603050405020304" pitchFamily="18" charset="0"/>
                  <a:cs typeface="Comic Sans MS" panose="030F0902030302020204" pitchFamily="66" charset="0"/>
                </a:rPr>
                <a:t>No Stimulation</a:t>
              </a:r>
              <a:endParaRPr lang="en-US" sz="1200" b="1" dirty="0">
                <a:solidFill>
                  <a:schemeClr val="bg1"/>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cxnSp>
          <p:nvCxnSpPr>
            <p:cNvPr id="15" name="Line 13">
              <a:extLst>
                <a:ext uri="{FF2B5EF4-FFF2-40B4-BE49-F238E27FC236}">
                  <a16:creationId xmlns:a16="http://schemas.microsoft.com/office/drawing/2014/main" id="{5CEB95FC-C5BF-1F4D-A641-05BA4422AA24}"/>
                </a:ext>
              </a:extLst>
            </p:cNvPr>
            <p:cNvCxnSpPr>
              <a:cxnSpLocks noChangeAspect="1" noEditPoints="1" noChangeArrowheads="1" noChangeShapeType="1"/>
            </p:cNvCxnSpPr>
            <p:nvPr/>
          </p:nvCxnSpPr>
          <p:spPr bwMode="auto">
            <a:xfrm>
              <a:off x="720" y="2180"/>
              <a:ext cx="4356" cy="0"/>
            </a:xfrm>
            <a:prstGeom prst="line">
              <a:avLst/>
            </a:prstGeom>
            <a:noFill/>
            <a:ln w="28575" cap="sq">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Line 14">
              <a:extLst>
                <a:ext uri="{FF2B5EF4-FFF2-40B4-BE49-F238E27FC236}">
                  <a16:creationId xmlns:a16="http://schemas.microsoft.com/office/drawing/2014/main" id="{BF6D19D3-F0D0-FF47-A2AE-634C01CFAECD}"/>
                </a:ext>
              </a:extLst>
            </p:cNvPr>
            <p:cNvCxnSpPr>
              <a:cxnSpLocks noChangeAspect="1" noEditPoints="1" noChangeArrowheads="1" noChangeShapeType="1"/>
            </p:cNvCxnSpPr>
            <p:nvPr/>
          </p:nvCxnSpPr>
          <p:spPr bwMode="auto">
            <a:xfrm>
              <a:off x="720" y="2976"/>
              <a:ext cx="4356" cy="0"/>
            </a:xfrm>
            <a:prstGeom prst="line">
              <a:avLst/>
            </a:prstGeom>
            <a:noFill/>
            <a:ln w="12700">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Line 15">
              <a:extLst>
                <a:ext uri="{FF2B5EF4-FFF2-40B4-BE49-F238E27FC236}">
                  <a16:creationId xmlns:a16="http://schemas.microsoft.com/office/drawing/2014/main" id="{0E77FB5C-C7BE-1840-A9A5-D3063F84584A}"/>
                </a:ext>
              </a:extLst>
            </p:cNvPr>
            <p:cNvCxnSpPr>
              <a:cxnSpLocks noChangeAspect="1" noEditPoints="1" noChangeArrowheads="1" noChangeShapeType="1"/>
            </p:cNvCxnSpPr>
            <p:nvPr/>
          </p:nvCxnSpPr>
          <p:spPr bwMode="auto">
            <a:xfrm>
              <a:off x="720" y="3777"/>
              <a:ext cx="4356" cy="0"/>
            </a:xfrm>
            <a:prstGeom prst="line">
              <a:avLst/>
            </a:prstGeom>
            <a:noFill/>
            <a:ln w="28575" cap="sq">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Line 16">
              <a:extLst>
                <a:ext uri="{FF2B5EF4-FFF2-40B4-BE49-F238E27FC236}">
                  <a16:creationId xmlns:a16="http://schemas.microsoft.com/office/drawing/2014/main" id="{76C6FB22-B5A9-704B-9503-8E726E9A3D32}"/>
                </a:ext>
              </a:extLst>
            </p:cNvPr>
            <p:cNvCxnSpPr>
              <a:cxnSpLocks noChangeAspect="1" noEditPoints="1" noChangeArrowheads="1" noChangeShapeType="1"/>
            </p:cNvCxnSpPr>
            <p:nvPr/>
          </p:nvCxnSpPr>
          <p:spPr bwMode="auto">
            <a:xfrm>
              <a:off x="720" y="2180"/>
              <a:ext cx="0" cy="1597"/>
            </a:xfrm>
            <a:prstGeom prst="line">
              <a:avLst/>
            </a:prstGeom>
            <a:noFill/>
            <a:ln w="28575" cap="sq">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Line 17">
              <a:extLst>
                <a:ext uri="{FF2B5EF4-FFF2-40B4-BE49-F238E27FC236}">
                  <a16:creationId xmlns:a16="http://schemas.microsoft.com/office/drawing/2014/main" id="{85BD0E57-1470-C841-B561-05CD6AB4F2EF}"/>
                </a:ext>
              </a:extLst>
            </p:cNvPr>
            <p:cNvCxnSpPr>
              <a:cxnSpLocks noChangeAspect="1" noEditPoints="1" noChangeArrowheads="1" noChangeShapeType="1"/>
            </p:cNvCxnSpPr>
            <p:nvPr/>
          </p:nvCxnSpPr>
          <p:spPr bwMode="auto">
            <a:xfrm>
              <a:off x="1630" y="2180"/>
              <a:ext cx="0" cy="1597"/>
            </a:xfrm>
            <a:prstGeom prst="line">
              <a:avLst/>
            </a:prstGeom>
            <a:noFill/>
            <a:ln w="12700">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Line 18">
              <a:extLst>
                <a:ext uri="{FF2B5EF4-FFF2-40B4-BE49-F238E27FC236}">
                  <a16:creationId xmlns:a16="http://schemas.microsoft.com/office/drawing/2014/main" id="{9E0FABB2-DE6D-6642-A513-3AB9F35996BF}"/>
                </a:ext>
              </a:extLst>
            </p:cNvPr>
            <p:cNvCxnSpPr>
              <a:cxnSpLocks noChangeAspect="1" noEditPoints="1" noChangeArrowheads="1" noChangeShapeType="1"/>
            </p:cNvCxnSpPr>
            <p:nvPr/>
          </p:nvCxnSpPr>
          <p:spPr bwMode="auto">
            <a:xfrm>
              <a:off x="2492" y="2180"/>
              <a:ext cx="0" cy="1597"/>
            </a:xfrm>
            <a:prstGeom prst="line">
              <a:avLst/>
            </a:prstGeom>
            <a:noFill/>
            <a:ln w="12700">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Line 19">
              <a:extLst>
                <a:ext uri="{FF2B5EF4-FFF2-40B4-BE49-F238E27FC236}">
                  <a16:creationId xmlns:a16="http://schemas.microsoft.com/office/drawing/2014/main" id="{EA6C9442-5C61-474F-B3E2-15DCEA7F705E}"/>
                </a:ext>
              </a:extLst>
            </p:cNvPr>
            <p:cNvCxnSpPr>
              <a:cxnSpLocks noChangeAspect="1" noEditPoints="1" noChangeArrowheads="1" noChangeShapeType="1"/>
            </p:cNvCxnSpPr>
            <p:nvPr/>
          </p:nvCxnSpPr>
          <p:spPr bwMode="auto">
            <a:xfrm>
              <a:off x="3352" y="2180"/>
              <a:ext cx="0" cy="1597"/>
            </a:xfrm>
            <a:prstGeom prst="line">
              <a:avLst/>
            </a:prstGeom>
            <a:noFill/>
            <a:ln w="12700">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Line 20">
              <a:extLst>
                <a:ext uri="{FF2B5EF4-FFF2-40B4-BE49-F238E27FC236}">
                  <a16:creationId xmlns:a16="http://schemas.microsoft.com/office/drawing/2014/main" id="{FB13909F-6ED2-4644-92B0-5EA4BA66491E}"/>
                </a:ext>
              </a:extLst>
            </p:cNvPr>
            <p:cNvCxnSpPr>
              <a:cxnSpLocks noChangeAspect="1" noEditPoints="1" noChangeArrowheads="1" noChangeShapeType="1"/>
            </p:cNvCxnSpPr>
            <p:nvPr/>
          </p:nvCxnSpPr>
          <p:spPr bwMode="auto">
            <a:xfrm>
              <a:off x="4214" y="2180"/>
              <a:ext cx="0" cy="1597"/>
            </a:xfrm>
            <a:prstGeom prst="line">
              <a:avLst/>
            </a:prstGeom>
            <a:noFill/>
            <a:ln w="12700">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Line 21">
              <a:extLst>
                <a:ext uri="{FF2B5EF4-FFF2-40B4-BE49-F238E27FC236}">
                  <a16:creationId xmlns:a16="http://schemas.microsoft.com/office/drawing/2014/main" id="{8C454632-0975-4C44-85C3-33C5FD9C4622}"/>
                </a:ext>
              </a:extLst>
            </p:cNvPr>
            <p:cNvCxnSpPr>
              <a:cxnSpLocks noChangeAspect="1" noEditPoints="1" noChangeArrowheads="1" noChangeShapeType="1"/>
            </p:cNvCxnSpPr>
            <p:nvPr/>
          </p:nvCxnSpPr>
          <p:spPr bwMode="auto">
            <a:xfrm>
              <a:off x="5076" y="2180"/>
              <a:ext cx="0" cy="1597"/>
            </a:xfrm>
            <a:prstGeom prst="line">
              <a:avLst/>
            </a:prstGeom>
            <a:noFill/>
            <a:ln w="28575" cap="sq">
              <a:solidFill>
                <a:srgbClr val="09817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4" name="AutoShape 23">
            <a:extLst>
              <a:ext uri="{FF2B5EF4-FFF2-40B4-BE49-F238E27FC236}">
                <a16:creationId xmlns:a16="http://schemas.microsoft.com/office/drawing/2014/main" id="{3C98A52C-91BE-8E44-B1C2-E4478CBFF571}"/>
              </a:ext>
            </a:extLst>
          </p:cNvPr>
          <p:cNvSpPr>
            <a:spLocks noChangeAspect="1" noEditPoints="1" noChangeArrowheads="1" noChangeShapeType="1" noTextEdit="1"/>
          </p:cNvSpPr>
          <p:nvPr/>
        </p:nvSpPr>
        <p:spPr bwMode="auto">
          <a:xfrm>
            <a:off x="3276794" y="3744774"/>
            <a:ext cx="5641931" cy="772795"/>
          </a:xfrm>
          <a:prstGeom prst="rightArrow">
            <a:avLst>
              <a:gd name="adj1" fmla="val 50000"/>
              <a:gd name="adj2" fmla="val 170090"/>
            </a:avLst>
          </a:prstGeom>
          <a:noFill/>
          <a:ln w="38100">
            <a:solidFill>
              <a:srgbClr val="003300"/>
            </a:solidFill>
            <a:miter lim="800000"/>
            <a:headEnd/>
            <a:tailEnd/>
          </a:ln>
          <a:extLst>
            <a:ext uri="{909E8E84-426E-40DD-AFC4-6F175D3DCCD1}">
              <a14:hiddenFill xmlns:a14="http://schemas.microsoft.com/office/drawing/2010/main">
                <a:solidFill>
                  <a:srgbClr val="B0FF61"/>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US" sz="24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Neural Connections Increase</a:t>
            </a:r>
            <a:endParaRPr lang="en-US" sz="2400" b="1" dirty="0">
              <a:solidFill>
                <a:srgbClr val="002060"/>
              </a:solidFill>
              <a:effectLst/>
              <a:latin typeface="Comic Sans MS" panose="030F0902030302020204" pitchFamily="66" charset="0"/>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E4439A6-07EC-7049-86E0-09B20223B0EC}"/>
              </a:ext>
            </a:extLst>
          </p:cNvPr>
          <p:cNvSpPr txBox="1"/>
          <p:nvPr/>
        </p:nvSpPr>
        <p:spPr>
          <a:xfrm>
            <a:off x="506038" y="397625"/>
            <a:ext cx="10536539" cy="830997"/>
          </a:xfrm>
          <a:prstGeom prst="rect">
            <a:avLst/>
          </a:prstGeom>
          <a:noFill/>
        </p:spPr>
        <p:txBody>
          <a:bodyPr wrap="none" rtlCol="0">
            <a:spAutoFit/>
          </a:bodyPr>
          <a:lstStyle/>
          <a:p>
            <a:r>
              <a:rPr lang="en-US" sz="4800" dirty="0">
                <a:solidFill>
                  <a:schemeClr val="bg1"/>
                </a:solidFill>
              </a:rPr>
              <a:t>The Impact of Play on Brain Development</a:t>
            </a:r>
          </a:p>
        </p:txBody>
      </p:sp>
      <p:sp>
        <p:nvSpPr>
          <p:cNvPr id="27" name="TextBox 26">
            <a:extLst>
              <a:ext uri="{FF2B5EF4-FFF2-40B4-BE49-F238E27FC236}">
                <a16:creationId xmlns:a16="http://schemas.microsoft.com/office/drawing/2014/main" id="{0566D784-852B-744D-9C4E-D211A6747F5E}"/>
              </a:ext>
            </a:extLst>
          </p:cNvPr>
          <p:cNvSpPr txBox="1"/>
          <p:nvPr/>
        </p:nvSpPr>
        <p:spPr>
          <a:xfrm>
            <a:off x="4025496" y="1493007"/>
            <a:ext cx="697563" cy="369332"/>
          </a:xfrm>
          <a:prstGeom prst="rect">
            <a:avLst/>
          </a:prstGeom>
          <a:noFill/>
        </p:spPr>
        <p:txBody>
          <a:bodyPr wrap="none" rtlCol="0">
            <a:spAutoFit/>
          </a:bodyPr>
          <a:lstStyle/>
          <a:p>
            <a:r>
              <a:rPr lang="en-US" dirty="0"/>
              <a:t>CAGE</a:t>
            </a:r>
          </a:p>
        </p:txBody>
      </p:sp>
      <p:sp>
        <p:nvSpPr>
          <p:cNvPr id="28" name="TextBox 27">
            <a:extLst>
              <a:ext uri="{FF2B5EF4-FFF2-40B4-BE49-F238E27FC236}">
                <a16:creationId xmlns:a16="http://schemas.microsoft.com/office/drawing/2014/main" id="{7371F5D7-04EC-DC47-A3C4-3859987FB9DE}"/>
              </a:ext>
            </a:extLst>
          </p:cNvPr>
          <p:cNvSpPr txBox="1"/>
          <p:nvPr/>
        </p:nvSpPr>
        <p:spPr>
          <a:xfrm>
            <a:off x="2257193" y="1501378"/>
            <a:ext cx="697563" cy="369332"/>
          </a:xfrm>
          <a:prstGeom prst="rect">
            <a:avLst/>
          </a:prstGeom>
          <a:noFill/>
        </p:spPr>
        <p:txBody>
          <a:bodyPr wrap="none" rtlCol="0">
            <a:spAutoFit/>
          </a:bodyPr>
          <a:lstStyle/>
          <a:p>
            <a:r>
              <a:rPr lang="en-US" dirty="0"/>
              <a:t>CAGE</a:t>
            </a:r>
          </a:p>
        </p:txBody>
      </p:sp>
      <p:sp>
        <p:nvSpPr>
          <p:cNvPr id="29" name="TextBox 28">
            <a:extLst>
              <a:ext uri="{FF2B5EF4-FFF2-40B4-BE49-F238E27FC236}">
                <a16:creationId xmlns:a16="http://schemas.microsoft.com/office/drawing/2014/main" id="{873CB202-D5F5-C846-A0F6-26677D37894E}"/>
              </a:ext>
            </a:extLst>
          </p:cNvPr>
          <p:cNvSpPr txBox="1"/>
          <p:nvPr/>
        </p:nvSpPr>
        <p:spPr>
          <a:xfrm>
            <a:off x="5774308" y="1500287"/>
            <a:ext cx="697563" cy="369332"/>
          </a:xfrm>
          <a:prstGeom prst="rect">
            <a:avLst/>
          </a:prstGeom>
          <a:noFill/>
        </p:spPr>
        <p:txBody>
          <a:bodyPr wrap="none" rtlCol="0">
            <a:spAutoFit/>
          </a:bodyPr>
          <a:lstStyle/>
          <a:p>
            <a:r>
              <a:rPr lang="en-US" dirty="0"/>
              <a:t>CAGE</a:t>
            </a:r>
          </a:p>
        </p:txBody>
      </p:sp>
      <p:sp>
        <p:nvSpPr>
          <p:cNvPr id="30" name="TextBox 29">
            <a:extLst>
              <a:ext uri="{FF2B5EF4-FFF2-40B4-BE49-F238E27FC236}">
                <a16:creationId xmlns:a16="http://schemas.microsoft.com/office/drawing/2014/main" id="{9B6C53CA-65DA-7044-8BA0-E9A43CAF35E4}"/>
              </a:ext>
            </a:extLst>
          </p:cNvPr>
          <p:cNvSpPr txBox="1"/>
          <p:nvPr/>
        </p:nvSpPr>
        <p:spPr>
          <a:xfrm>
            <a:off x="7451244" y="1500356"/>
            <a:ext cx="697563" cy="369332"/>
          </a:xfrm>
          <a:prstGeom prst="rect">
            <a:avLst/>
          </a:prstGeom>
          <a:noFill/>
        </p:spPr>
        <p:txBody>
          <a:bodyPr wrap="none" rtlCol="0">
            <a:spAutoFit/>
          </a:bodyPr>
          <a:lstStyle/>
          <a:p>
            <a:r>
              <a:rPr lang="en-US" dirty="0"/>
              <a:t>CAGE</a:t>
            </a:r>
          </a:p>
        </p:txBody>
      </p:sp>
      <p:sp>
        <p:nvSpPr>
          <p:cNvPr id="31" name="TextBox 30">
            <a:extLst>
              <a:ext uri="{FF2B5EF4-FFF2-40B4-BE49-F238E27FC236}">
                <a16:creationId xmlns:a16="http://schemas.microsoft.com/office/drawing/2014/main" id="{5A90CB2D-B033-3341-B68A-19666FABDDE3}"/>
              </a:ext>
            </a:extLst>
          </p:cNvPr>
          <p:cNvSpPr txBox="1"/>
          <p:nvPr/>
        </p:nvSpPr>
        <p:spPr>
          <a:xfrm>
            <a:off x="7486495" y="5492637"/>
            <a:ext cx="4212885" cy="738664"/>
          </a:xfrm>
          <a:prstGeom prst="rect">
            <a:avLst/>
          </a:prstGeom>
          <a:noFill/>
        </p:spPr>
        <p:txBody>
          <a:bodyPr wrap="none" rtlCol="0">
            <a:spAutoFit/>
          </a:bodyPr>
          <a:lstStyle/>
          <a:p>
            <a:r>
              <a:rPr lang="en-US" sz="2400" i="1" dirty="0"/>
              <a:t>Using Humor to Maximize Living</a:t>
            </a:r>
          </a:p>
          <a:p>
            <a:pPr algn="r"/>
            <a:r>
              <a:rPr lang="en-US" dirty="0"/>
              <a:t>Morrison (2012)</a:t>
            </a:r>
          </a:p>
        </p:txBody>
      </p:sp>
      <p:pic>
        <p:nvPicPr>
          <p:cNvPr id="32" name="Picture 31">
            <a:extLst>
              <a:ext uri="{FF2B5EF4-FFF2-40B4-BE49-F238E27FC236}">
                <a16:creationId xmlns:a16="http://schemas.microsoft.com/office/drawing/2014/main" id="{4364F758-9600-D945-A9FA-68675E57AC1D}"/>
              </a:ext>
            </a:extLst>
          </p:cNvPr>
          <p:cNvPicPr>
            <a:picLocks noChangeAspect="1"/>
          </p:cNvPicPr>
          <p:nvPr/>
        </p:nvPicPr>
        <p:blipFill>
          <a:blip r:embed="rId3"/>
          <a:stretch>
            <a:fillRect/>
          </a:stretch>
        </p:blipFill>
        <p:spPr>
          <a:xfrm rot="16615221">
            <a:off x="177308" y="2096474"/>
            <a:ext cx="1369193" cy="1389485"/>
          </a:xfrm>
          <a:prstGeom prst="rect">
            <a:avLst/>
          </a:prstGeom>
        </p:spPr>
      </p:pic>
    </p:spTree>
    <p:extLst>
      <p:ext uri="{BB962C8B-B14F-4D97-AF65-F5344CB8AC3E}">
        <p14:creationId xmlns:p14="http://schemas.microsoft.com/office/powerpoint/2010/main" val="171651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23A7A-4A6E-FD47-AA27-4C6FD736947E}"/>
              </a:ext>
            </a:extLst>
          </p:cNvPr>
          <p:cNvPicPr>
            <a:picLocks noChangeAspect="1"/>
          </p:cNvPicPr>
          <p:nvPr/>
        </p:nvPicPr>
        <p:blipFill>
          <a:blip r:embed="rId4"/>
          <a:stretch>
            <a:fillRect/>
          </a:stretch>
        </p:blipFill>
        <p:spPr>
          <a:xfrm>
            <a:off x="4883" y="-1"/>
            <a:ext cx="11402291" cy="6858001"/>
          </a:xfrm>
          <a:prstGeom prst="rect">
            <a:avLst/>
          </a:prstGeom>
        </p:spPr>
      </p:pic>
      <p:graphicFrame>
        <p:nvGraphicFramePr>
          <p:cNvPr id="3" name="Object 4">
            <a:extLst>
              <a:ext uri="{FF2B5EF4-FFF2-40B4-BE49-F238E27FC236}">
                <a16:creationId xmlns:a16="http://schemas.microsoft.com/office/drawing/2014/main" id="{7F338EBC-F641-AF45-A2A2-77D925E2FDEE}"/>
              </a:ext>
            </a:extLst>
          </p:cNvPr>
          <p:cNvGraphicFramePr>
            <a:graphicFrameLocks noChangeAspect="1"/>
          </p:cNvGraphicFramePr>
          <p:nvPr>
            <p:extLst>
              <p:ext uri="{D42A27DB-BD31-4B8C-83A1-F6EECF244321}">
                <p14:modId xmlns:p14="http://schemas.microsoft.com/office/powerpoint/2010/main" val="2599067969"/>
              </p:ext>
            </p:extLst>
          </p:nvPr>
        </p:nvGraphicFramePr>
        <p:xfrm>
          <a:off x="3849020" y="4863139"/>
          <a:ext cx="4748942" cy="1530685"/>
        </p:xfrm>
        <a:graphic>
          <a:graphicData uri="http://schemas.openxmlformats.org/presentationml/2006/ole">
            <mc:AlternateContent xmlns:mc="http://schemas.openxmlformats.org/markup-compatibility/2006">
              <mc:Choice xmlns:v="urn:schemas-microsoft-com:vml" Requires="v">
                <p:oleObj spid="_x0000_s5140" r:id="rId5" imgW="9423400" imgH="4013200" progId="MS_ClipArt_Gallery">
                  <p:embed/>
                </p:oleObj>
              </mc:Choice>
              <mc:Fallback>
                <p:oleObj r:id="rId5" imgW="9423400" imgH="4013200" progId="MS_ClipArt_Gallery">
                  <p:embed/>
                  <p:pic>
                    <p:nvPicPr>
                      <p:cNvPr id="9" name="Object 4">
                        <a:extLst>
                          <a:ext uri="{FF2B5EF4-FFF2-40B4-BE49-F238E27FC236}">
                            <a16:creationId xmlns:a16="http://schemas.microsoft.com/office/drawing/2014/main" id="{3D10E4AE-A129-3B4F-BCF5-6F99C2856B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9020" y="4863139"/>
                        <a:ext cx="4748942" cy="1530685"/>
                      </a:xfrm>
                      <a:prstGeom prst="rect">
                        <a:avLst/>
                      </a:prstGeom>
                      <a:noFill/>
                      <a:ln>
                        <a:noFill/>
                      </a:ln>
                      <a:effectLst/>
                    </p:spPr>
                  </p:pic>
                </p:oleObj>
              </mc:Fallback>
            </mc:AlternateContent>
          </a:graphicData>
        </a:graphic>
      </p:graphicFrame>
      <p:sp>
        <p:nvSpPr>
          <p:cNvPr id="5" name="Rectangle 4">
            <a:extLst>
              <a:ext uri="{FF2B5EF4-FFF2-40B4-BE49-F238E27FC236}">
                <a16:creationId xmlns:a16="http://schemas.microsoft.com/office/drawing/2014/main" id="{D0EB57AC-7F60-3149-8D16-A6D747116188}"/>
              </a:ext>
            </a:extLst>
          </p:cNvPr>
          <p:cNvSpPr/>
          <p:nvPr/>
        </p:nvSpPr>
        <p:spPr>
          <a:xfrm>
            <a:off x="3722742" y="388706"/>
            <a:ext cx="5001497" cy="1015663"/>
          </a:xfrm>
          <a:prstGeom prst="rect">
            <a:avLst/>
          </a:prstGeom>
        </p:spPr>
        <p:txBody>
          <a:bodyPr wrap="none">
            <a:spAutoFit/>
          </a:bodyPr>
          <a:lstStyle/>
          <a:p>
            <a:r>
              <a:rPr lang="en-US" sz="6000" dirty="0">
                <a:solidFill>
                  <a:schemeClr val="bg1"/>
                </a:solidFill>
              </a:rPr>
              <a:t>Benefits of Play</a:t>
            </a:r>
            <a:endParaRPr lang="en-US" sz="6000" dirty="0"/>
          </a:p>
        </p:txBody>
      </p:sp>
      <p:sp>
        <p:nvSpPr>
          <p:cNvPr id="7" name="Rectangle 6">
            <a:extLst>
              <a:ext uri="{FF2B5EF4-FFF2-40B4-BE49-F238E27FC236}">
                <a16:creationId xmlns:a16="http://schemas.microsoft.com/office/drawing/2014/main" id="{65E4CE39-C364-4644-A9E4-0F02D17CD4D2}"/>
              </a:ext>
            </a:extLst>
          </p:cNvPr>
          <p:cNvSpPr/>
          <p:nvPr/>
        </p:nvSpPr>
        <p:spPr>
          <a:xfrm>
            <a:off x="3048000" y="2152194"/>
            <a:ext cx="6096000" cy="2369880"/>
          </a:xfrm>
          <a:prstGeom prst="rect">
            <a:avLst/>
          </a:prstGeom>
        </p:spPr>
        <p:txBody>
          <a:bodyPr>
            <a:spAutoFit/>
          </a:bodyPr>
          <a:lstStyle/>
          <a:p>
            <a:pPr algn="ctr"/>
            <a:r>
              <a:rPr lang="en-US" sz="2800" dirty="0">
                <a:solidFill>
                  <a:schemeClr val="bg1"/>
                </a:solidFill>
              </a:rPr>
              <a:t>Communication skills</a:t>
            </a:r>
          </a:p>
          <a:p>
            <a:pPr algn="ctr"/>
            <a:r>
              <a:rPr lang="en-US" sz="2800" dirty="0">
                <a:solidFill>
                  <a:schemeClr val="bg1"/>
                </a:solidFill>
              </a:rPr>
              <a:t>Cognitive Development</a:t>
            </a:r>
          </a:p>
          <a:p>
            <a:pPr algn="ctr"/>
            <a:r>
              <a:rPr lang="en-US" sz="2800" dirty="0">
                <a:solidFill>
                  <a:schemeClr val="bg1"/>
                </a:solidFill>
              </a:rPr>
              <a:t>Physical Development</a:t>
            </a:r>
          </a:p>
          <a:p>
            <a:pPr algn="ctr"/>
            <a:r>
              <a:rPr lang="en-US" sz="2800" dirty="0">
                <a:solidFill>
                  <a:schemeClr val="bg1"/>
                </a:solidFill>
              </a:rPr>
              <a:t>Creativity</a:t>
            </a:r>
          </a:p>
          <a:p>
            <a:pPr algn="ctr"/>
            <a:r>
              <a:rPr lang="en-US" sz="3600" b="1" dirty="0">
                <a:solidFill>
                  <a:srgbClr val="FFFF00"/>
                </a:solidFill>
              </a:rPr>
              <a:t>A TRIGGER FOR LAUGHTER</a:t>
            </a:r>
          </a:p>
        </p:txBody>
      </p:sp>
    </p:spTree>
    <p:extLst>
      <p:ext uri="{BB962C8B-B14F-4D97-AF65-F5344CB8AC3E}">
        <p14:creationId xmlns:p14="http://schemas.microsoft.com/office/powerpoint/2010/main" val="11549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331E7"/>
            </a:gs>
            <a:gs pos="31000">
              <a:srgbClr val="EA9675"/>
            </a:gs>
            <a:gs pos="77000">
              <a:schemeClr val="accent4">
                <a:lumMod val="60000"/>
                <a:lumOff val="40000"/>
              </a:schemeClr>
            </a:gs>
            <a:gs pos="99000">
              <a:srgbClr val="4331E7"/>
            </a:gs>
          </a:gsLst>
          <a:lin ang="5400000" scaled="1"/>
        </a:gradFill>
        <a:effectLst/>
      </p:bgPr>
    </p:bg>
    <p:spTree>
      <p:nvGrpSpPr>
        <p:cNvPr id="1" name=""/>
        <p:cNvGrpSpPr/>
        <p:nvPr/>
      </p:nvGrpSpPr>
      <p:grpSpPr>
        <a:xfrm>
          <a:off x="0" y="0"/>
          <a:ext cx="0" cy="0"/>
          <a:chOff x="0" y="0"/>
          <a:chExt cx="0" cy="0"/>
        </a:xfrm>
      </p:grpSpPr>
      <p:graphicFrame>
        <p:nvGraphicFramePr>
          <p:cNvPr id="48" name="D 1">
            <a:extLst>
              <a:ext uri="{FF2B5EF4-FFF2-40B4-BE49-F238E27FC236}">
                <a16:creationId xmlns:a16="http://schemas.microsoft.com/office/drawing/2014/main" id="{C65BB17F-2FB4-724C-88D7-96B7EB8350C8}"/>
              </a:ext>
            </a:extLst>
          </p:cNvPr>
          <p:cNvGraphicFramePr>
            <a:graphicFrameLocks noChangeAspect="1"/>
          </p:cNvGraphicFramePr>
          <p:nvPr>
            <p:extLst>
              <p:ext uri="{D42A27DB-BD31-4B8C-83A1-F6EECF244321}">
                <p14:modId xmlns:p14="http://schemas.microsoft.com/office/powerpoint/2010/main" val="2057870119"/>
              </p:ext>
            </p:extLst>
          </p:nvPr>
        </p:nvGraphicFramePr>
        <p:xfrm>
          <a:off x="3096461" y="2082708"/>
          <a:ext cx="5999078" cy="3252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Box 48">
            <a:extLst>
              <a:ext uri="{FF2B5EF4-FFF2-40B4-BE49-F238E27FC236}">
                <a16:creationId xmlns:a16="http://schemas.microsoft.com/office/drawing/2014/main" id="{9D4DC44C-35DE-BD4F-B923-FAEC1E9D1D1C}"/>
              </a:ext>
            </a:extLst>
          </p:cNvPr>
          <p:cNvSpPr txBox="1"/>
          <p:nvPr/>
        </p:nvSpPr>
        <p:spPr>
          <a:xfrm>
            <a:off x="4078005" y="318790"/>
            <a:ext cx="3723776" cy="715581"/>
          </a:xfrm>
          <a:prstGeom prst="rect">
            <a:avLst/>
          </a:prstGeom>
          <a:noFill/>
        </p:spPr>
        <p:txBody>
          <a:bodyPr wrap="none" rtlCol="0">
            <a:spAutoFit/>
          </a:bodyPr>
          <a:lstStyle/>
          <a:p>
            <a:r>
              <a:rPr lang="en-US" sz="4050" dirty="0">
                <a:solidFill>
                  <a:schemeClr val="bg1"/>
                </a:solidFill>
              </a:rPr>
              <a:t>POWER OF PLAY </a:t>
            </a:r>
          </a:p>
        </p:txBody>
      </p:sp>
      <p:sp>
        <p:nvSpPr>
          <p:cNvPr id="2" name="Rectangle 1">
            <a:extLst>
              <a:ext uri="{FF2B5EF4-FFF2-40B4-BE49-F238E27FC236}">
                <a16:creationId xmlns:a16="http://schemas.microsoft.com/office/drawing/2014/main" id="{97E44950-E558-6447-B778-A69288AD2647}"/>
              </a:ext>
            </a:extLst>
          </p:cNvPr>
          <p:cNvSpPr/>
          <p:nvPr/>
        </p:nvSpPr>
        <p:spPr>
          <a:xfrm>
            <a:off x="2863544" y="5729569"/>
            <a:ext cx="6692345" cy="461665"/>
          </a:xfrm>
          <a:prstGeom prst="rect">
            <a:avLst/>
          </a:prstGeom>
        </p:spPr>
        <p:txBody>
          <a:bodyPr wrap="none">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“Play is the highest form of research” </a:t>
            </a:r>
            <a:r>
              <a:rPr lang="en-US" sz="2400" i="1" dirty="0">
                <a:latin typeface="Calibri" panose="020F0502020204030204" pitchFamily="34" charset="0"/>
                <a:ea typeface="Calibri" panose="020F0502020204030204" pitchFamily="34" charset="0"/>
                <a:cs typeface="Calibri" panose="020F0502020204030204" pitchFamily="34" charset="0"/>
              </a:rPr>
              <a:t>Albert Einstein</a:t>
            </a:r>
            <a:endParaRPr lang="en-US" sz="24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B725CB59-76ED-9241-8B71-8529C8E3D4DD}"/>
              </a:ext>
            </a:extLst>
          </p:cNvPr>
          <p:cNvPicPr>
            <a:picLocks noChangeAspect="1"/>
          </p:cNvPicPr>
          <p:nvPr/>
        </p:nvPicPr>
        <p:blipFill>
          <a:blip r:embed="rId8"/>
          <a:stretch>
            <a:fillRect/>
          </a:stretch>
        </p:blipFill>
        <p:spPr>
          <a:xfrm rot="256419" flipH="1">
            <a:off x="8138330" y="988202"/>
            <a:ext cx="2529671" cy="2627296"/>
          </a:xfrm>
          <a:prstGeom prst="rect">
            <a:avLst/>
          </a:prstGeom>
        </p:spPr>
      </p:pic>
    </p:spTree>
    <p:extLst>
      <p:ext uri="{BB962C8B-B14F-4D97-AF65-F5344CB8AC3E}">
        <p14:creationId xmlns:p14="http://schemas.microsoft.com/office/powerpoint/2010/main" val="3644341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59EEE-E2AE-4817-9616-C3AFF10428AB}"/>
              </a:ext>
            </a:extLst>
          </p:cNvPr>
          <p:cNvPicPr>
            <a:picLocks noChangeAspect="1"/>
          </p:cNvPicPr>
          <p:nvPr/>
        </p:nvPicPr>
        <p:blipFill rotWithShape="1">
          <a:blip r:embed="rId3"/>
          <a:srcRect b="15730"/>
          <a:stretch/>
        </p:blipFill>
        <p:spPr>
          <a:xfrm>
            <a:off x="3176" y="10"/>
            <a:ext cx="12191999" cy="6857990"/>
          </a:xfrm>
          <a:prstGeom prst="rect">
            <a:avLst/>
          </a:prstGeom>
        </p:spPr>
      </p:pic>
      <p:sp>
        <p:nvSpPr>
          <p:cNvPr id="5" name="Title 4">
            <a:extLst>
              <a:ext uri="{FF2B5EF4-FFF2-40B4-BE49-F238E27FC236}">
                <a16:creationId xmlns:a16="http://schemas.microsoft.com/office/drawing/2014/main" id="{BA16CD47-4399-4644-A39A-525220ED3F38}"/>
              </a:ext>
            </a:extLst>
          </p:cNvPr>
          <p:cNvSpPr>
            <a:spLocks noGrp="1"/>
          </p:cNvSpPr>
          <p:nvPr>
            <p:ph type="title"/>
          </p:nvPr>
        </p:nvSpPr>
        <p:spPr>
          <a:xfrm>
            <a:off x="403279" y="4338492"/>
            <a:ext cx="6470692" cy="1792144"/>
          </a:xfrm>
          <a:solidFill>
            <a:schemeClr val="tx1"/>
          </a:solidFill>
        </p:spPr>
        <p:txBody>
          <a:bodyPr vert="horz" lIns="91440" tIns="45720" rIns="91440" bIns="45720" rtlCol="0" anchor="b">
            <a:normAutofit/>
          </a:bodyPr>
          <a:lstStyle/>
          <a:p>
            <a:r>
              <a:rPr lang="en-US" sz="5400" dirty="0">
                <a:solidFill>
                  <a:schemeClr val="bg1"/>
                </a:solidFill>
              </a:rPr>
              <a:t>Never too old…..</a:t>
            </a:r>
          </a:p>
        </p:txBody>
      </p:sp>
      <p:pic>
        <p:nvPicPr>
          <p:cNvPr id="6" name="Picture 5">
            <a:extLst>
              <a:ext uri="{FF2B5EF4-FFF2-40B4-BE49-F238E27FC236}">
                <a16:creationId xmlns:a16="http://schemas.microsoft.com/office/drawing/2014/main" id="{628D6E31-6684-E04F-B41D-5393C2986BE4}"/>
              </a:ext>
            </a:extLst>
          </p:cNvPr>
          <p:cNvPicPr>
            <a:picLocks noChangeAspect="1"/>
          </p:cNvPicPr>
          <p:nvPr/>
        </p:nvPicPr>
        <p:blipFill>
          <a:blip r:embed="rId4"/>
          <a:stretch>
            <a:fillRect/>
          </a:stretch>
        </p:blipFill>
        <p:spPr>
          <a:xfrm>
            <a:off x="8316782" y="1956528"/>
            <a:ext cx="2825328" cy="2705101"/>
          </a:xfrm>
          <a:prstGeom prst="rect">
            <a:avLst/>
          </a:prstGeom>
        </p:spPr>
      </p:pic>
    </p:spTree>
    <p:extLst>
      <p:ext uri="{BB962C8B-B14F-4D97-AF65-F5344CB8AC3E}">
        <p14:creationId xmlns:p14="http://schemas.microsoft.com/office/powerpoint/2010/main" val="358824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59EEE-E2AE-4817-9616-C3AFF10428AB}"/>
              </a:ext>
            </a:extLst>
          </p:cNvPr>
          <p:cNvPicPr>
            <a:picLocks noChangeAspect="1"/>
          </p:cNvPicPr>
          <p:nvPr/>
        </p:nvPicPr>
        <p:blipFill rotWithShape="1">
          <a:blip r:embed="rId3"/>
          <a:srcRect b="15730"/>
          <a:stretch/>
        </p:blipFill>
        <p:spPr>
          <a:xfrm>
            <a:off x="1" y="10"/>
            <a:ext cx="12191999" cy="6857990"/>
          </a:xfrm>
          <a:prstGeom prst="rect">
            <a:avLst/>
          </a:prstGeom>
        </p:spPr>
      </p:pic>
      <p:sp>
        <p:nvSpPr>
          <p:cNvPr id="9" name="Rectangle 8">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EC80B-0AAE-714C-A1B2-A6B017A227DD}"/>
              </a:ext>
            </a:extLst>
          </p:cNvPr>
          <p:cNvSpPr>
            <a:spLocks noGrp="1"/>
          </p:cNvSpPr>
          <p:nvPr>
            <p:ph type="ctrTitle"/>
          </p:nvPr>
        </p:nvSpPr>
        <p:spPr>
          <a:xfrm>
            <a:off x="5029545" y="2884137"/>
            <a:ext cx="6470692" cy="1229306"/>
          </a:xfrm>
        </p:spPr>
        <p:txBody>
          <a:bodyPr>
            <a:normAutofit/>
          </a:bodyPr>
          <a:lstStyle/>
          <a:p>
            <a:r>
              <a:rPr lang="en-US" sz="5400" dirty="0">
                <a:solidFill>
                  <a:schemeClr val="tx1"/>
                </a:solidFill>
              </a:rPr>
              <a:t>Take A Minute to Share</a:t>
            </a:r>
          </a:p>
        </p:txBody>
      </p:sp>
      <p:sp>
        <p:nvSpPr>
          <p:cNvPr id="3" name="Subtitle 2">
            <a:extLst>
              <a:ext uri="{FF2B5EF4-FFF2-40B4-BE49-F238E27FC236}">
                <a16:creationId xmlns:a16="http://schemas.microsoft.com/office/drawing/2014/main" id="{61243D10-EACC-9B41-84A7-0C50F0C2B6C6}"/>
              </a:ext>
            </a:extLst>
          </p:cNvPr>
          <p:cNvSpPr>
            <a:spLocks noGrp="1"/>
          </p:cNvSpPr>
          <p:nvPr>
            <p:ph type="subTitle" idx="1"/>
          </p:nvPr>
        </p:nvSpPr>
        <p:spPr>
          <a:xfrm>
            <a:off x="5029544" y="4326031"/>
            <a:ext cx="6470693" cy="845849"/>
          </a:xfrm>
        </p:spPr>
        <p:txBody>
          <a:bodyPr>
            <a:normAutofit fontScale="92500" lnSpcReduction="20000"/>
          </a:bodyPr>
          <a:lstStyle/>
          <a:p>
            <a:r>
              <a:rPr lang="en-US" dirty="0"/>
              <a:t>Share How you played as a Child</a:t>
            </a:r>
          </a:p>
          <a:p>
            <a:r>
              <a:rPr lang="en-US" dirty="0"/>
              <a:t>What is your Favorite Way to Play! </a:t>
            </a:r>
          </a:p>
        </p:txBody>
      </p:sp>
      <p:cxnSp>
        <p:nvCxnSpPr>
          <p:cNvPr id="11" name="Straight Connector 1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50218C5-E017-43D2-8345-FD9FBF0C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 name="TextBox 7">
            <a:extLst>
              <a:ext uri="{FF2B5EF4-FFF2-40B4-BE49-F238E27FC236}">
                <a16:creationId xmlns:a16="http://schemas.microsoft.com/office/drawing/2014/main" id="{9E6CF0B2-7C29-254D-B12E-0CD19ADB1BDA}"/>
              </a:ext>
            </a:extLst>
          </p:cNvPr>
          <p:cNvSpPr txBox="1"/>
          <p:nvPr/>
        </p:nvSpPr>
        <p:spPr>
          <a:xfrm>
            <a:off x="729468" y="5425515"/>
            <a:ext cx="3195362" cy="738664"/>
          </a:xfrm>
          <a:prstGeom prst="rect">
            <a:avLst/>
          </a:prstGeom>
        </p:spPr>
        <p:txBody>
          <a:bodyPr wrap="none" rtlCol="0">
            <a:spAutoFit/>
          </a:bodyPr>
          <a:lstStyle/>
          <a:p>
            <a:pPr algn="ctr"/>
            <a:r>
              <a:rPr lang="en-US" sz="2400" dirty="0"/>
              <a:t>Handout: Play Everyday </a:t>
            </a:r>
          </a:p>
          <a:p>
            <a:pPr algn="r"/>
            <a:r>
              <a:rPr lang="en-US" dirty="0"/>
              <a:t>MORRISON </a:t>
            </a:r>
          </a:p>
        </p:txBody>
      </p:sp>
    </p:spTree>
    <p:extLst>
      <p:ext uri="{BB962C8B-B14F-4D97-AF65-F5344CB8AC3E}">
        <p14:creationId xmlns:p14="http://schemas.microsoft.com/office/powerpoint/2010/main" val="90707049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901CE0D0-2943-9D47-8C2D-FBF152AA32C7}"/>
              </a:ext>
            </a:extLst>
          </p:cNvPr>
          <p:cNvSpPr>
            <a:spLocks noGrp="1"/>
          </p:cNvSpPr>
          <p:nvPr>
            <p:ph idx="1"/>
          </p:nvPr>
        </p:nvSpPr>
        <p:spPr>
          <a:xfrm>
            <a:off x="531779" y="519897"/>
            <a:ext cx="2994815" cy="626152"/>
          </a:xfrm>
        </p:spPr>
        <p:txBody>
          <a:bodyPr>
            <a:normAutofit lnSpcReduction="10000"/>
          </a:bodyPr>
          <a:lstStyle/>
          <a:p>
            <a:pPr marL="0" indent="0" algn="ctr">
              <a:buNone/>
            </a:pPr>
            <a:r>
              <a:rPr lang="en-US" sz="1800" dirty="0">
                <a:solidFill>
                  <a:schemeClr val="tx1"/>
                </a:solidFill>
              </a:rPr>
              <a:t>Everyone will have different plans for play.  </a:t>
            </a:r>
          </a:p>
          <a:p>
            <a:pPr marL="0" indent="0">
              <a:buNone/>
            </a:pPr>
            <a:endParaRPr lang="en-US" sz="1800" dirty="0">
              <a:solidFill>
                <a:schemeClr val="tx1"/>
              </a:solidFill>
            </a:endParaRPr>
          </a:p>
        </p:txBody>
      </p:sp>
      <p:pic>
        <p:nvPicPr>
          <p:cNvPr id="5" name="Picture 4" descr="A green tree&#10;&#10;Description automatically generated">
            <a:extLst>
              <a:ext uri="{FF2B5EF4-FFF2-40B4-BE49-F238E27FC236}">
                <a16:creationId xmlns:a16="http://schemas.microsoft.com/office/drawing/2014/main" id="{8FCB6963-59FA-8645-B947-2ECD8489E71A}"/>
              </a:ext>
            </a:extLst>
          </p:cNvPr>
          <p:cNvPicPr>
            <a:picLocks noChangeAspect="1"/>
          </p:cNvPicPr>
          <p:nvPr/>
        </p:nvPicPr>
        <p:blipFill rotWithShape="1">
          <a:blip r:embed="rId3"/>
          <a:srcRect t="7158" r="1" b="14687"/>
          <a:stretch/>
        </p:blipFill>
        <p:spPr>
          <a:xfrm rot="5400000">
            <a:off x="3403861" y="2223681"/>
            <a:ext cx="5220611" cy="3277925"/>
          </a:xfrm>
          <a:prstGeom prst="rect">
            <a:avLst/>
          </a:prstGeom>
        </p:spPr>
      </p:pic>
      <p:pic>
        <p:nvPicPr>
          <p:cNvPr id="9" name="Picture 8" descr="A tree in a park&#10;&#10;Description automatically generated">
            <a:extLst>
              <a:ext uri="{FF2B5EF4-FFF2-40B4-BE49-F238E27FC236}">
                <a16:creationId xmlns:a16="http://schemas.microsoft.com/office/drawing/2014/main" id="{27782DB2-7C4C-0247-AC3A-D41C7A5994E6}"/>
              </a:ext>
            </a:extLst>
          </p:cNvPr>
          <p:cNvPicPr>
            <a:picLocks noChangeAspect="1"/>
          </p:cNvPicPr>
          <p:nvPr/>
        </p:nvPicPr>
        <p:blipFill>
          <a:blip r:embed="rId4"/>
          <a:stretch>
            <a:fillRect/>
          </a:stretch>
        </p:blipFill>
        <p:spPr>
          <a:xfrm>
            <a:off x="8046497" y="1436615"/>
            <a:ext cx="3583439" cy="4777918"/>
          </a:xfrm>
          <a:prstGeom prst="rect">
            <a:avLst/>
          </a:prstGeom>
        </p:spPr>
      </p:pic>
      <p:pic>
        <p:nvPicPr>
          <p:cNvPr id="14" name="Picture 13" descr="A picture containing grass, outdoor, person, frisbee&#10;&#10;Description automatically generated">
            <a:extLst>
              <a:ext uri="{FF2B5EF4-FFF2-40B4-BE49-F238E27FC236}">
                <a16:creationId xmlns:a16="http://schemas.microsoft.com/office/drawing/2014/main" id="{83C509AE-6785-5C4D-970E-55AFF6716B88}"/>
              </a:ext>
            </a:extLst>
          </p:cNvPr>
          <p:cNvPicPr>
            <a:picLocks noChangeAspect="1"/>
          </p:cNvPicPr>
          <p:nvPr/>
        </p:nvPicPr>
        <p:blipFill>
          <a:blip r:embed="rId5"/>
          <a:stretch>
            <a:fillRect/>
          </a:stretch>
        </p:blipFill>
        <p:spPr>
          <a:xfrm>
            <a:off x="624080" y="2548244"/>
            <a:ext cx="2934246" cy="3912328"/>
          </a:xfrm>
          <a:prstGeom prst="rect">
            <a:avLst/>
          </a:prstGeom>
        </p:spPr>
      </p:pic>
    </p:spTree>
    <p:extLst>
      <p:ext uri="{BB962C8B-B14F-4D97-AF65-F5344CB8AC3E}">
        <p14:creationId xmlns:p14="http://schemas.microsoft.com/office/powerpoint/2010/main" val="57233252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59EEE-E2AE-4817-9616-C3AFF10428AB}"/>
              </a:ext>
            </a:extLst>
          </p:cNvPr>
          <p:cNvPicPr>
            <a:picLocks noChangeAspect="1"/>
          </p:cNvPicPr>
          <p:nvPr/>
        </p:nvPicPr>
        <p:blipFill rotWithShape="1">
          <a:blip r:embed="rId3"/>
          <a:srcRect b="15730"/>
          <a:stretch/>
        </p:blipFill>
        <p:spPr>
          <a:xfrm>
            <a:off x="3176" y="10"/>
            <a:ext cx="12191999" cy="6857990"/>
          </a:xfrm>
          <a:prstGeom prst="rect">
            <a:avLst/>
          </a:prstGeom>
        </p:spPr>
      </p:pic>
      <p:sp>
        <p:nvSpPr>
          <p:cNvPr id="5" name="Title 4">
            <a:extLst>
              <a:ext uri="{FF2B5EF4-FFF2-40B4-BE49-F238E27FC236}">
                <a16:creationId xmlns:a16="http://schemas.microsoft.com/office/drawing/2014/main" id="{BA16CD47-4399-4644-A39A-525220ED3F38}"/>
              </a:ext>
            </a:extLst>
          </p:cNvPr>
          <p:cNvSpPr>
            <a:spLocks noGrp="1"/>
          </p:cNvSpPr>
          <p:nvPr>
            <p:ph type="title"/>
          </p:nvPr>
        </p:nvSpPr>
        <p:spPr>
          <a:xfrm>
            <a:off x="735789" y="4711148"/>
            <a:ext cx="6470692" cy="1709530"/>
          </a:xfrm>
          <a:solidFill>
            <a:schemeClr val="tx1"/>
          </a:solidFill>
        </p:spPr>
        <p:txBody>
          <a:bodyPr vert="horz" lIns="91440" tIns="45720" rIns="91440" bIns="45720" rtlCol="0" anchor="b">
            <a:normAutofit/>
          </a:bodyPr>
          <a:lstStyle/>
          <a:p>
            <a:pPr algn="ctr"/>
            <a:r>
              <a:rPr lang="en-US" sz="4800" dirty="0">
                <a:solidFill>
                  <a:schemeClr val="bg1"/>
                </a:solidFill>
              </a:rPr>
              <a:t>Take a Minute</a:t>
            </a:r>
            <a:br>
              <a:rPr lang="en-US" sz="4800" dirty="0">
                <a:solidFill>
                  <a:schemeClr val="bg1"/>
                </a:solidFill>
              </a:rPr>
            </a:br>
            <a:r>
              <a:rPr lang="en-US" sz="4800" dirty="0">
                <a:solidFill>
                  <a:schemeClr val="bg1"/>
                </a:solidFill>
              </a:rPr>
              <a:t> to Plan for Play </a:t>
            </a:r>
          </a:p>
        </p:txBody>
      </p:sp>
      <p:pic>
        <p:nvPicPr>
          <p:cNvPr id="7" name="Picture 6">
            <a:extLst>
              <a:ext uri="{FF2B5EF4-FFF2-40B4-BE49-F238E27FC236}">
                <a16:creationId xmlns:a16="http://schemas.microsoft.com/office/drawing/2014/main" id="{712FAC32-B1A0-6C42-B438-3CBDC0D56357}"/>
              </a:ext>
            </a:extLst>
          </p:cNvPr>
          <p:cNvPicPr/>
          <p:nvPr/>
        </p:nvPicPr>
        <p:blipFill>
          <a:blip r:embed="rId4"/>
          <a:stretch>
            <a:fillRect/>
          </a:stretch>
        </p:blipFill>
        <p:spPr>
          <a:xfrm>
            <a:off x="7206481" y="2126932"/>
            <a:ext cx="4433570" cy="2604135"/>
          </a:xfrm>
          <a:prstGeom prst="rect">
            <a:avLst/>
          </a:prstGeom>
        </p:spPr>
      </p:pic>
    </p:spTree>
    <p:extLst>
      <p:ext uri="{BB962C8B-B14F-4D97-AF65-F5344CB8AC3E}">
        <p14:creationId xmlns:p14="http://schemas.microsoft.com/office/powerpoint/2010/main" val="1042461341"/>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2435"/>
      </a:dk2>
      <a:lt2>
        <a:srgbClr val="E2E5E8"/>
      </a:lt2>
      <a:accent1>
        <a:srgbClr val="D6813A"/>
      </a:accent1>
      <a:accent2>
        <a:srgbClr val="C42E28"/>
      </a:accent2>
      <a:accent3>
        <a:srgbClr val="D63A74"/>
      </a:accent3>
      <a:accent4>
        <a:srgbClr val="C428A4"/>
      </a:accent4>
      <a:accent5>
        <a:srgbClr val="B53AD6"/>
      </a:accent5>
      <a:accent6>
        <a:srgbClr val="6F39C9"/>
      </a:accent6>
      <a:hlink>
        <a:srgbClr val="BB43C0"/>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TotalTime>
  <Words>1054</Words>
  <Application>Microsoft Macintosh PowerPoint</Application>
  <PresentationFormat>Widescreen</PresentationFormat>
  <Paragraphs>114</Paragraphs>
  <Slides>10</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6" baseType="lpstr">
      <vt:lpstr>Arial</vt:lpstr>
      <vt:lpstr>Calibri</vt:lpstr>
      <vt:lpstr>Calibri Light</vt:lpstr>
      <vt:lpstr>Comic Sans MS</vt:lpstr>
      <vt:lpstr>RetrospectVTI</vt:lpstr>
      <vt:lpstr>Microsoft Clip Gallery</vt:lpstr>
      <vt:lpstr>Take A Minute to Play</vt:lpstr>
      <vt:lpstr>Play:  Vital For  Brain Development</vt:lpstr>
      <vt:lpstr>PowerPoint Presentation</vt:lpstr>
      <vt:lpstr>PowerPoint Presentation</vt:lpstr>
      <vt:lpstr>PowerPoint Presentation</vt:lpstr>
      <vt:lpstr>Never too old…..</vt:lpstr>
      <vt:lpstr>Take A Minute to Share</vt:lpstr>
      <vt:lpstr>PowerPoint Presentation</vt:lpstr>
      <vt:lpstr>Take a Minute  to Plan for Play </vt:lpstr>
      <vt:lpstr>Humor Quest Mary Kay Morrison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A Minute to Play</dc:title>
  <dc:creator>Mary Kay Morrison</dc:creator>
  <cp:lastModifiedBy>Mary Kay Morrison</cp:lastModifiedBy>
  <cp:revision>17</cp:revision>
  <dcterms:created xsi:type="dcterms:W3CDTF">2020-06-04T17:58:29Z</dcterms:created>
  <dcterms:modified xsi:type="dcterms:W3CDTF">2020-06-05T13:27:35Z</dcterms:modified>
</cp:coreProperties>
</file>